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7"/>
  </p:notesMasterIdLst>
  <p:sldIdLst>
    <p:sldId id="256" r:id="rId5"/>
    <p:sldId id="281" r:id="rId6"/>
    <p:sldId id="263" r:id="rId7"/>
    <p:sldId id="282" r:id="rId8"/>
    <p:sldId id="258" r:id="rId9"/>
    <p:sldId id="265" r:id="rId10"/>
    <p:sldId id="285" r:id="rId11"/>
    <p:sldId id="286" r:id="rId12"/>
    <p:sldId id="264" r:id="rId13"/>
    <p:sldId id="287" r:id="rId14"/>
    <p:sldId id="266" r:id="rId15"/>
    <p:sldId id="288" r:id="rId16"/>
    <p:sldId id="290" r:id="rId17"/>
    <p:sldId id="291" r:id="rId18"/>
    <p:sldId id="283" r:id="rId19"/>
    <p:sldId id="284" r:id="rId20"/>
    <p:sldId id="267" r:id="rId21"/>
    <p:sldId id="280" r:id="rId22"/>
    <p:sldId id="292" r:id="rId23"/>
    <p:sldId id="259" r:id="rId24"/>
    <p:sldId id="268" r:id="rId25"/>
    <p:sldId id="303" r:id="rId26"/>
    <p:sldId id="304" r:id="rId27"/>
    <p:sldId id="305" r:id="rId28"/>
    <p:sldId id="306" r:id="rId29"/>
    <p:sldId id="307" r:id="rId30"/>
    <p:sldId id="312" r:id="rId31"/>
    <p:sldId id="308" r:id="rId32"/>
    <p:sldId id="309" r:id="rId33"/>
    <p:sldId id="310" r:id="rId34"/>
    <p:sldId id="311" r:id="rId35"/>
    <p:sldId id="260" r:id="rId3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5E"/>
    <a:srgbClr val="64235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30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By Source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A6-4F2C-B416-6775573717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35A6-4F2C-B416-6775573717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5A6-4F2C-B416-6775573717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35A6-4F2C-B416-67755737174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A6-4F2C-B416-67755737174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5A6-4F2C-B416-67755737174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5A6-4F2C-B416-67755737174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35A6-4F2C-B416-677557371747}"/>
              </c:ext>
            </c:extLst>
          </c:dPt>
          <c:dLbls>
            <c:dLbl>
              <c:idx val="0"/>
              <c:layout>
                <c:manualLayout>
                  <c:x val="5.6372549019607754E-2"/>
                  <c:y val="3.79423524442366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A6-4F2C-B416-677557371747}"/>
                </c:ext>
              </c:extLst>
            </c:dLbl>
            <c:dLbl>
              <c:idx val="1"/>
              <c:layout>
                <c:manualLayout>
                  <c:x val="-2.4509803921568717E-2"/>
                  <c:y val="5.837284991420922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A6-4F2C-B416-67755737174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35A6-4F2C-B416-67755737174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35A6-4F2C-B416-677557371747}"/>
                </c:ext>
              </c:extLst>
            </c:dLbl>
            <c:dLbl>
              <c:idx val="4"/>
              <c:layout>
                <c:manualLayout>
                  <c:x val="-1.7236074308613365E-2"/>
                  <c:y val="0.1268141855146746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A6-4F2C-B416-677557371747}"/>
                </c:ext>
              </c:extLst>
            </c:dLbl>
            <c:dLbl>
              <c:idx val="5"/>
              <c:layout>
                <c:manualLayout>
                  <c:x val="-2.8213486187713551E-18"/>
                  <c:y val="1.26814185514674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A6-4F2C-B416-67755737174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35A6-4F2C-B416-677557371747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35A6-4F2C-B416-67755737174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General Fund</c:v>
                </c:pt>
                <c:pt idx="1">
                  <c:v>Income Tax Fund</c:v>
                </c:pt>
                <c:pt idx="2">
                  <c:v>Local Education Revenue</c:v>
                </c:pt>
                <c:pt idx="3">
                  <c:v>Federal Funds</c:v>
                </c:pt>
                <c:pt idx="4">
                  <c:v>Transp. Fund</c:v>
                </c:pt>
                <c:pt idx="5">
                  <c:v>Transp. Inv't Fund</c:v>
                </c:pt>
                <c:pt idx="6">
                  <c:v>Dedicated Credits</c:v>
                </c:pt>
                <c:pt idx="7">
                  <c:v>Other</c:v>
                </c:pt>
              </c:strCache>
            </c:strRef>
          </c:cat>
          <c:val>
            <c:numRef>
              <c:f>Sheet1!$B$2:$B$9</c:f>
              <c:numCache>
                <c:formatCode>"$"#,##0_);\("$"#,##0\)</c:formatCode>
                <c:ptCount val="8"/>
                <c:pt idx="0">
                  <c:v>3148584400</c:v>
                </c:pt>
                <c:pt idx="1">
                  <c:v>7325061600</c:v>
                </c:pt>
                <c:pt idx="2">
                  <c:v>1704008400</c:v>
                </c:pt>
                <c:pt idx="3">
                  <c:v>8223795500</c:v>
                </c:pt>
                <c:pt idx="4">
                  <c:v>786236900</c:v>
                </c:pt>
                <c:pt idx="5">
                  <c:v>1508400500</c:v>
                </c:pt>
                <c:pt idx="6">
                  <c:v>2223227300</c:v>
                </c:pt>
                <c:pt idx="7">
                  <c:v>4452494000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6-4F2C-B416-67755737174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By Use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2207-447D-A1BE-BA8FE8C859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207-447D-A1BE-BA8FE8C859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207-447D-A1BE-BA8FE8C859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2207-447D-A1BE-BA8FE8C8590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207-447D-A1BE-BA8FE8C8590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2207-447D-A1BE-BA8FE8C8590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207-447D-A1BE-BA8FE8C8590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2207-447D-A1BE-BA8FE8C8590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2207-447D-A1BE-BA8FE8C8590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2207-447D-A1BE-BA8FE8C8590B}"/>
                </c:ext>
              </c:extLst>
            </c:dLbl>
            <c:dLbl>
              <c:idx val="2"/>
              <c:layout>
                <c:manualLayout>
                  <c:x val="-0.13970588235294118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07-447D-A1BE-BA8FE8C8590B}"/>
                </c:ext>
              </c:extLst>
            </c:dLbl>
            <c:dLbl>
              <c:idx val="3"/>
              <c:layout>
                <c:manualLayout>
                  <c:x val="-7.3529411764705907E-3"/>
                  <c:y val="0.122582984819841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07-447D-A1BE-BA8FE8C8590B}"/>
                </c:ext>
              </c:extLst>
            </c:dLbl>
            <c:dLbl>
              <c:idx val="4"/>
              <c:layout>
                <c:manualLayout>
                  <c:x val="-2.9411764705882359E-2"/>
                  <c:y val="1.16745699828420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07-447D-A1BE-BA8FE8C8590B}"/>
                </c:ext>
              </c:extLst>
            </c:dLbl>
            <c:dLbl>
              <c:idx val="5"/>
              <c:layout>
                <c:manualLayout>
                  <c:x val="-2.9411764705882353E-2"/>
                  <c:y val="-5.837284991421083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07-447D-A1BE-BA8FE8C8590B}"/>
                </c:ext>
              </c:extLst>
            </c:dLbl>
            <c:dLbl>
              <c:idx val="6"/>
              <c:layout>
                <c:manualLayout>
                  <c:x val="-6.1274509803921566E-2"/>
                  <c:y val="-1.75118549742630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07-447D-A1BE-BA8FE8C8590B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2207-447D-A1BE-BA8FE8C8590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Public Education</c:v>
                </c:pt>
                <c:pt idx="1">
                  <c:v>Higher Education</c:v>
                </c:pt>
                <c:pt idx="2">
                  <c:v>Social Services</c:v>
                </c:pt>
                <c:pt idx="3">
                  <c:v>Capital Facilities</c:v>
                </c:pt>
                <c:pt idx="4">
                  <c:v>Debt Service</c:v>
                </c:pt>
                <c:pt idx="5">
                  <c:v>General Gov't</c:v>
                </c:pt>
                <c:pt idx="6">
                  <c:v>Law Enf.</c:v>
                </c:pt>
                <c:pt idx="7">
                  <c:v>Transp.</c:v>
                </c:pt>
              </c:strCache>
            </c:strRef>
          </c:cat>
          <c:val>
            <c:numRef>
              <c:f>Sheet1!$B$2:$B$9</c:f>
              <c:numCache>
                <c:formatCode>"$"#,##0_);\("$"#,##0\)</c:formatCode>
                <c:ptCount val="8"/>
                <c:pt idx="0">
                  <c:v>8433574900</c:v>
                </c:pt>
                <c:pt idx="1">
                  <c:v>3223805200</c:v>
                </c:pt>
                <c:pt idx="2">
                  <c:v>10264090100</c:v>
                </c:pt>
                <c:pt idx="3">
                  <c:v>353618600</c:v>
                </c:pt>
                <c:pt idx="4">
                  <c:v>505200200</c:v>
                </c:pt>
                <c:pt idx="5">
                  <c:v>2260426500</c:v>
                </c:pt>
                <c:pt idx="6">
                  <c:v>1413037700</c:v>
                </c:pt>
                <c:pt idx="7">
                  <c:v>2918055400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7-447D-A1BE-BA8FE8C8590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By Use - $12.9 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By Use - $12.9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4B33-4522-A39F-0DA6EFAD10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B33-4522-A39F-0DA6EFAD10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4B33-4522-A39F-0DA6EFAD104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B33-4522-A39F-0DA6EFAD104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B33-4522-A39F-0DA6EFAD104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4B33-4522-A39F-0DA6EFAD104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B33-4522-A39F-0DA6EFAD104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4B33-4522-A39F-0DA6EFAD104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4B33-4522-A39F-0DA6EFAD1048}"/>
                </c:ext>
              </c:extLst>
            </c:dLbl>
            <c:dLbl>
              <c:idx val="1"/>
              <c:layout>
                <c:manualLayout>
                  <c:x val="-0.12745098039215688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33-4522-A39F-0DA6EFAD1048}"/>
                </c:ext>
              </c:extLst>
            </c:dLbl>
            <c:dLbl>
              <c:idx val="2"/>
              <c:layout>
                <c:manualLayout>
                  <c:x val="-4.9019607843137254E-3"/>
                  <c:y val="6.12914924099208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33-4522-A39F-0DA6EFAD1048}"/>
                </c:ext>
              </c:extLst>
            </c:dLbl>
            <c:dLbl>
              <c:idx val="3"/>
              <c:layout>
                <c:manualLayout>
                  <c:x val="2.4509803921568571E-3"/>
                  <c:y val="0.110908414836999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33-4522-A39F-0DA6EFAD1048}"/>
                </c:ext>
              </c:extLst>
            </c:dLbl>
            <c:dLbl>
              <c:idx val="4"/>
              <c:layout>
                <c:manualLayout>
                  <c:x val="-4.9019607843137254E-2"/>
                  <c:y val="-8.755927487131543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33-4522-A39F-0DA6EFAD1048}"/>
                </c:ext>
              </c:extLst>
            </c:dLbl>
            <c:dLbl>
              <c:idx val="5"/>
              <c:layout>
                <c:manualLayout>
                  <c:x val="-9.803921568627456E-3"/>
                  <c:y val="-7.29660623927628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B33-4522-A39F-0DA6EFAD1048}"/>
                </c:ext>
              </c:extLst>
            </c:dLbl>
            <c:dLbl>
              <c:idx val="6"/>
              <c:layout>
                <c:manualLayout>
                  <c:x val="2.9411764705882353E-2"/>
                  <c:y val="-4.96169224270787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33-4522-A39F-0DA6EFAD1048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4B33-4522-A39F-0DA6EFAD104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Public Education</c:v>
                </c:pt>
                <c:pt idx="1">
                  <c:v>Higher Education</c:v>
                </c:pt>
                <c:pt idx="2">
                  <c:v>Social Services</c:v>
                </c:pt>
                <c:pt idx="3">
                  <c:v>Other Capital Budgets</c:v>
                </c:pt>
                <c:pt idx="4">
                  <c:v>Debt Service</c:v>
                </c:pt>
                <c:pt idx="5">
                  <c:v>General Gov't</c:v>
                </c:pt>
                <c:pt idx="6">
                  <c:v>Law Enf.</c:v>
                </c:pt>
                <c:pt idx="7">
                  <c:v>Transp.</c:v>
                </c:pt>
              </c:strCache>
            </c:strRef>
          </c:cat>
          <c:val>
            <c:numRef>
              <c:f>Sheet1!$B$2:$B$9</c:f>
              <c:numCache>
                <c:formatCode>_(* #,##0_);_(* \(#,##0\);_(* "-"??_);_(@_)</c:formatCode>
                <c:ptCount val="8"/>
                <c:pt idx="0">
                  <c:v>5799313900</c:v>
                </c:pt>
                <c:pt idx="1">
                  <c:v>2052014700</c:v>
                </c:pt>
                <c:pt idx="2">
                  <c:v>1771529800</c:v>
                </c:pt>
                <c:pt idx="3">
                  <c:v>354418600</c:v>
                </c:pt>
                <c:pt idx="4">
                  <c:v>132768000</c:v>
                </c:pt>
                <c:pt idx="5">
                  <c:v>648463100</c:v>
                </c:pt>
                <c:pt idx="6">
                  <c:v>983492200</c:v>
                </c:pt>
                <c:pt idx="7">
                  <c:v>1204017900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33-4522-A39F-0DA6EFAD104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New Money - $2.7 b*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New Money - $5.3 b*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C26-4CCA-9F92-1FF616536F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DC26-4CCA-9F92-1FF616536F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C26-4CCA-9F92-1FF616536F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DC26-4CCA-9F92-1FF616536F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C26-4CCA-9F92-1FF616536F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DC26-4CCA-9F92-1FF616536F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C26-4CCA-9F92-1FF616536F5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DC26-4CCA-9F92-1FF616536F5E}"/>
              </c:ext>
            </c:extLst>
          </c:dPt>
          <c:dLbls>
            <c:dLbl>
              <c:idx val="0"/>
              <c:layout>
                <c:manualLayout>
                  <c:x val="4.9019607843137164E-2"/>
                  <c:y val="5.545420741849976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26-4CCA-9F92-1FF616536F5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DC26-4CCA-9F92-1FF616536F5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C26-4CCA-9F92-1FF616536F5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4-DC26-4CCA-9F92-1FF616536F5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C26-4CCA-9F92-1FF616536F5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6-DC26-4CCA-9F92-1FF616536F5E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C26-4CCA-9F92-1FF616536F5E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DC26-4CCA-9F92-1FF616536F5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Public Education</c:v>
                </c:pt>
                <c:pt idx="1">
                  <c:v>Higher Education</c:v>
                </c:pt>
                <c:pt idx="2">
                  <c:v>Social Services</c:v>
                </c:pt>
                <c:pt idx="3">
                  <c:v>State Buildings</c:v>
                </c:pt>
                <c:pt idx="4">
                  <c:v>Econ. Dev't</c:v>
                </c:pt>
                <c:pt idx="5">
                  <c:v>Gen. Gov't / Other</c:v>
                </c:pt>
                <c:pt idx="6">
                  <c:v>Law Enf.</c:v>
                </c:pt>
                <c:pt idx="7">
                  <c:v>Transp.</c:v>
                </c:pt>
              </c:strCache>
            </c:strRef>
          </c:cat>
          <c:val>
            <c:numRef>
              <c:f>Sheet1!$B$2:$B$9</c:f>
              <c:numCache>
                <c:formatCode>_("$"* #,##0_);_("$"* \(#,##0\);_("$"* "-"??_);_(@_)</c:formatCode>
                <c:ptCount val="8"/>
                <c:pt idx="0">
                  <c:v>712284400</c:v>
                </c:pt>
                <c:pt idx="1">
                  <c:v>497797600</c:v>
                </c:pt>
                <c:pt idx="2">
                  <c:v>258025800</c:v>
                </c:pt>
                <c:pt idx="3">
                  <c:v>570821300</c:v>
                </c:pt>
                <c:pt idx="4">
                  <c:v>444401600</c:v>
                </c:pt>
                <c:pt idx="5">
                  <c:v>1320739900</c:v>
                </c:pt>
                <c:pt idx="6">
                  <c:v>142744400</c:v>
                </c:pt>
                <c:pt idx="7">
                  <c:v>1378465800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26-4CCA-9F92-1FF616536F5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 Est</c:v>
                </c:pt>
              </c:strCache>
            </c:strRef>
          </c:cat>
          <c:val>
            <c:numRef>
              <c:f>Sheet1!$B$2:$B$12</c:f>
              <c:numCache>
                <c:formatCode>"$"#,##0_);\("$"#,##0\)</c:formatCode>
                <c:ptCount val="11"/>
                <c:pt idx="0">
                  <c:v>431</c:v>
                </c:pt>
                <c:pt idx="1">
                  <c:v>490</c:v>
                </c:pt>
                <c:pt idx="2">
                  <c:v>493</c:v>
                </c:pt>
                <c:pt idx="3">
                  <c:v>508</c:v>
                </c:pt>
                <c:pt idx="4">
                  <c:v>578</c:v>
                </c:pt>
                <c:pt idx="5">
                  <c:v>697</c:v>
                </c:pt>
                <c:pt idx="6">
                  <c:v>740</c:v>
                </c:pt>
                <c:pt idx="7">
                  <c:v>887</c:v>
                </c:pt>
                <c:pt idx="8">
                  <c:v>1034</c:v>
                </c:pt>
                <c:pt idx="9">
                  <c:v>1186</c:v>
                </c:pt>
                <c:pt idx="10">
                  <c:v>1186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0C-466D-AFDA-0007E4C0696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625672328"/>
        <c:axId val="625673048"/>
      </c:barChart>
      <c:catAx>
        <c:axId val="625672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5673048"/>
        <c:crosses val="autoZero"/>
        <c:auto val="1"/>
        <c:lblAlgn val="ctr"/>
        <c:lblOffset val="100"/>
        <c:noMultiLvlLbl val="0"/>
      </c:catAx>
      <c:valAx>
        <c:axId val="625673048"/>
        <c:scaling>
          <c:orientation val="minMax"/>
        </c:scaling>
        <c:delete val="1"/>
        <c:axPos val="l"/>
        <c:numFmt formatCode="&quot;$&quot;#,##0_);\(&quot;$&quot;#,##0\)" sourceLinked="1"/>
        <c:majorTickMark val="none"/>
        <c:minorTickMark val="none"/>
        <c:tickLblPos val="nextTo"/>
        <c:crossAx val="625672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7" tIns="46583" rIns="93167" bIns="46583" rtlCol="0"/>
          <a:lstStyle>
            <a:lvl1pPr algn="r">
              <a:defRPr sz="1200"/>
            </a:lvl1pPr>
          </a:lstStyle>
          <a:p>
            <a:fld id="{3D07DD77-3B6B-449E-9252-D9A8F4A55B86}" type="datetimeFigureOut">
              <a:rPr lang="en-US" smtClean="0"/>
              <a:t>5/15/2024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3" rIns="93167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7"/>
          </a:xfrm>
          <a:prstGeom prst="rect">
            <a:avLst/>
          </a:prstGeom>
        </p:spPr>
        <p:txBody>
          <a:bodyPr vert="horz" lIns="93167" tIns="46583" rIns="93167" bIns="4658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67" tIns="46583" rIns="93167" bIns="46583" rtlCol="0" anchor="b"/>
          <a:lstStyle>
            <a:lvl1pPr algn="r">
              <a:defRPr sz="1200"/>
            </a:lvl1pPr>
          </a:lstStyle>
          <a:p>
            <a:fld id="{F9572E5C-8562-4830-9718-BDEF77A3C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0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29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13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38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7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6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17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62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6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29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7488" y="1282700"/>
            <a:ext cx="4999037" cy="281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97630" y="4261333"/>
            <a:ext cx="6381021" cy="47067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20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2613" y="2276598"/>
            <a:ext cx="9382720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41072" y="4554291"/>
            <a:ext cx="5520267" cy="51988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PRESENTER</a:t>
            </a:r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5400000">
            <a:off x="1563254" y="1934226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2C8ADE3-5EED-4CA9-825C-70FDFC45C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0338" y="5096934"/>
            <a:ext cx="5521325" cy="37578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POSITION/TITLE OF PRESENTER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202F2D6E-BDAE-4938-AB40-3B9ACA5739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0338" y="5497518"/>
            <a:ext cx="5521325" cy="5191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75FAE-2D0C-44BA-9CCE-12244C7BC0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681" y="341597"/>
            <a:ext cx="2054468" cy="92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75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087" y="2509479"/>
            <a:ext cx="8437532" cy="919520"/>
          </a:xfrm>
        </p:spPr>
        <p:txBody>
          <a:bodyPr anchor="b">
            <a:normAutofit/>
          </a:bodyPr>
          <a:lstStyle>
            <a:lvl1pPr algn="l">
              <a:defRPr sz="4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16200000">
            <a:off x="9468248" y="2507673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D03E45-C7C7-4750-BE98-4F41A7F4E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087" y="3667125"/>
            <a:ext cx="728345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D7E9A-7824-431E-921D-F86244381C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2382" y="5649459"/>
            <a:ext cx="2164950" cy="97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27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087" y="2509479"/>
            <a:ext cx="8437532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16200000">
            <a:off x="9468248" y="2507673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D03E45-C7C7-4750-BE98-4F41A7F4E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087" y="3667125"/>
            <a:ext cx="7283450" cy="1981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D7E9A-7824-431E-921D-F86244381C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2382" y="5649459"/>
            <a:ext cx="2164950" cy="97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06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0DA4FA-004E-ECD7-3A73-41112D6D9CA2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B6F9F4-83FB-40E6-93B5-799A8355DE30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475841-394D-45D9-BF8E-A47254ADF500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2A7FF-2B29-458A-9F52-6E4F1F362BC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847FEA-7C0D-40EF-9E4F-06D807D7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BD769E7-C3BA-441F-A073-CF66F09114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5" name="Footer Placeholder 12">
            <a:extLst>
              <a:ext uri="{FF2B5EF4-FFF2-40B4-BE49-F238E27FC236}">
                <a16:creationId xmlns:a16="http://schemas.microsoft.com/office/drawing/2014/main" id="{987F8473-BF5D-48DF-A6BF-BDB1BFC22D2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118193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0DA4FA-004E-ECD7-3A73-41112D6D9CA2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B6F9F4-83FB-40E6-93B5-799A8355DE30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475841-394D-45D9-BF8E-A47254ADF500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2A7FF-2B29-458A-9F52-6E4F1F362BC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847FEA-7C0D-40EF-9E4F-06D807D7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BD769E7-C3BA-441F-A073-CF66F09114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5" name="Footer Placeholder 12">
            <a:extLst>
              <a:ext uri="{FF2B5EF4-FFF2-40B4-BE49-F238E27FC236}">
                <a16:creationId xmlns:a16="http://schemas.microsoft.com/office/drawing/2014/main" id="{987F8473-BF5D-48DF-A6BF-BDB1BFC22D2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380156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A300CE-4CEA-8D0D-64A3-4CD234618D01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3381"/>
            <a:ext cx="5157787" cy="7316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73381"/>
            <a:ext cx="5183188" cy="7316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9FC4DF-D42E-4BFE-8337-DBD30D6E928C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9FBDCB-1816-43A4-81D4-48D3F76369E7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D337E9-9FDB-4CFC-A236-C598DBA5688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14B9686-E592-43F5-A802-9C571146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262C4A-1693-4A89-8378-3811B7B630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475FA8D4-DDE0-4E1B-AB92-49F593871DF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377204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A300CE-4CEA-8D0D-64A3-4CD234618D01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3381"/>
            <a:ext cx="5157787" cy="7316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73381"/>
            <a:ext cx="5183188" cy="7316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9FC4DF-D42E-4BFE-8337-DBD30D6E928C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9FBDCB-1816-43A4-81D4-48D3F76369E7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D337E9-9FDB-4CFC-A236-C598DBA5688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14B9686-E592-43F5-A802-9C571146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262C4A-1693-4A89-8378-3811B7B63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475FA8D4-DDE0-4E1B-AB92-49F593871DF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251158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C3E233-A722-4352-B8AD-0FC54C6DA55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B149EA-ED3B-4D71-A920-7121BCF1CF2A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1A7414-ABDA-48A2-A304-0AEAE310B2DB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957C52-7B25-4453-9910-626B8838791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3C1A8CA-3495-44DF-8970-3521E085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AA9492-300A-4218-9111-57F9BE270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B437AD51-8EF9-46AC-B130-F15871AA7A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 | Utah State Legislature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692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C3E233-A722-4352-B8AD-0FC54C6DA55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B149EA-ED3B-4D71-A920-7121BCF1CF2A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1A7414-ABDA-48A2-A304-0AEAE310B2DB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957C52-7B25-4453-9910-626B8838791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3C1A8CA-3495-44DF-8970-3521E085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AA9492-300A-4218-9111-57F9BE270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B437AD51-8EF9-46AC-B130-F15871AA7A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60678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5F7080-7816-8161-A543-84780D03E90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7B03EC-4903-4ED6-8686-28CA32CF87D9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E9889E-87D8-42A5-82AC-F768B97437DA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95436-8CC5-43EB-8793-959CEDA5A878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CE0A834-3754-4F37-BC1D-C239EB84A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3CED9F-FDA8-4B0B-950E-2492AB2E22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2" name="Footer Placeholder 12">
            <a:extLst>
              <a:ext uri="{FF2B5EF4-FFF2-40B4-BE49-F238E27FC236}">
                <a16:creationId xmlns:a16="http://schemas.microsoft.com/office/drawing/2014/main" id="{8ED025FD-E177-41AF-9FCC-8B7645CA615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888719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5F7080-7816-8161-A543-84780D03E90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7B03EC-4903-4ED6-8686-28CA32CF87D9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E9889E-87D8-42A5-82AC-F768B97437DA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95436-8CC5-43EB-8793-959CEDA5A878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CE0A834-3754-4F37-BC1D-C239EB84A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3CED9F-FDA8-4B0B-950E-2492AB2E2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2" name="Footer Placeholder 12">
            <a:extLst>
              <a:ext uri="{FF2B5EF4-FFF2-40B4-BE49-F238E27FC236}">
                <a16:creationId xmlns:a16="http://schemas.microsoft.com/office/drawing/2014/main" id="{8ED025FD-E177-41AF-9FCC-8B7645CA615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086288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2613" y="2276598"/>
            <a:ext cx="9382720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41072" y="4554291"/>
            <a:ext cx="5520267" cy="51988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PRESENTER</a:t>
            </a:r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5400000">
            <a:off x="1563254" y="1934226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2C8ADE3-5EED-4CA9-825C-70FDFC45C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0338" y="5096934"/>
            <a:ext cx="5521325" cy="37578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POSITION/TITLE OF PRESENTER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202F2D6E-BDAE-4938-AB40-3B9ACA5739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0338" y="5497518"/>
            <a:ext cx="5521325" cy="5191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75FAE-2D0C-44BA-9CCE-12244C7BC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681" y="341597"/>
            <a:ext cx="2054468" cy="92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92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C8FF97-1269-EE64-87FA-4C8C3B86754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DF7DF3-A752-4EFB-99EC-B67F9B97A26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C943BB-70AA-429D-84B9-AED842E817C1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E19F9F-0940-4F45-B423-530315DF032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9622634-F24C-49BB-A915-0BBB8818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9801FF5-086C-4938-86B6-E8B28E53FE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D4934F23-34C7-4541-84E4-9097C13F72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24164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C8FF97-1269-EE64-87FA-4C8C3B86754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DF7DF3-A752-4EFB-99EC-B67F9B97A26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C943BB-70AA-429D-84B9-AED842E817C1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E19F9F-0940-4F45-B423-530315DF032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9622634-F24C-49BB-A915-0BBB8818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9801FF5-086C-4938-86B6-E8B28E53F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D4934F23-34C7-4541-84E4-9097C13F72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048707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43B41F-E282-7EAC-031E-9C4BDD67F480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08A535-759F-42C2-B73E-65BE6442BA8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67F01E-D431-4BDF-B681-CBCBAC2915A4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9ED22A-BDE4-4D1C-8F8D-2630CE79104B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6AF3AA8D-CC18-4C47-8F50-3D3E6C8A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B4CB3F-E3D9-43A8-B335-71394DB9DA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A16EA6E4-214F-4454-BCE6-10DDDCE6B9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522395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43B41F-E282-7EAC-031E-9C4BDD67F480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08A535-759F-42C2-B73E-65BE6442BA8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67F01E-D431-4BDF-B681-CBCBAC2915A4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9ED22A-BDE4-4D1C-8F8D-2630CE79104B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6AF3AA8D-CC18-4C47-8F50-3D3E6C8A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B4CB3F-E3D9-43A8-B335-71394DB9DA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A16EA6E4-214F-4454-BCE6-10DDDCE6B9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48425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A77E26-0714-2B47-1634-C59066DC32B3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384B5F-9AD0-43AF-87BE-16DB1B743465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939810-F839-4066-9251-135718548EF3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FC8B0C8-BED6-4BF9-B79C-D6B251ED628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DB3CCAD4-F02B-44BD-A30B-627ED50C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D99CAAC-063B-4F88-8108-D8571A94F5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482B0E93-B0EA-4C44-A018-E30A4D1B1BC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4497867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A77E26-0714-2B47-1634-C59066DC32B3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384B5F-9AD0-43AF-87BE-16DB1B743465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939810-F839-4066-9251-135718548EF3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FC8B0C8-BED6-4BF9-B79C-D6B251ED628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DB3CCAD4-F02B-44BD-A30B-627ED50C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D99CAAC-063B-4F88-8108-D8571A94F5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482B0E93-B0EA-4C44-A018-E30A4D1B1BC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591742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DC284A-80BC-11E6-6A45-978853E3FA98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4F8188-D5B0-40C8-869E-2447B3B9A63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E65CE9-5F64-4448-ABC1-2AB51062F0FC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82740-2AF1-45CF-9AB8-0971950D636C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E8739B8-4720-4839-B954-1DE36696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F398CD1-6C62-4205-8857-07F55EA840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5B351BCA-0EAD-4BDB-94C3-F4A929E86CC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62790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DC284A-80BC-11E6-6A45-978853E3FA98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4F8188-D5B0-40C8-869E-2447B3B9A63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E65CE9-5F64-4448-ABC1-2AB51062F0FC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82740-2AF1-45CF-9AB8-0971950D636C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E8739B8-4720-4839-B954-1DE36696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F398CD1-6C62-4205-8857-07F55EA84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5B351BCA-0EAD-4BDB-94C3-F4A929E86CC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3945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7CC0EC-A163-F642-1B8B-F97D83D431A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9C3DE-826F-4715-8FE2-C9F6100322C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1EFD0F-E05B-4D70-93AF-7AFDDED55F2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94418E-A0D0-4D51-9D43-D168A7C699C9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594556-F16D-4B38-B540-423E70042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C3C5C88-EFB1-401B-A7F9-2ACF19727F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73536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7CC0EC-A163-F642-1B8B-F97D83D431A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9C3DE-826F-4715-8FE2-C9F6100322C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1EFD0F-E05B-4D70-93AF-7AFDDED55F2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94418E-A0D0-4D51-9D43-D168A7C699C9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594556-F16D-4B38-B540-423E70042A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C3C5C88-EFB1-401B-A7F9-2ACF19727F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628110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epor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C8916B-0B88-465E-A078-FDE88FE46ED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F8069E-6F83-13E9-2D62-91A4781B8501}"/>
              </a:ext>
            </a:extLst>
          </p:cNvPr>
          <p:cNvSpPr/>
          <p:nvPr userDrawn="1"/>
        </p:nvSpPr>
        <p:spPr>
          <a:xfrm>
            <a:off x="8847458" y="0"/>
            <a:ext cx="2506342" cy="1690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42350"/>
              </a:solidFill>
            </a:endParaRPr>
          </a:p>
        </p:txBody>
      </p:sp>
      <p:sp>
        <p:nvSpPr>
          <p:cNvPr id="19" name="Half Frame 18">
            <a:extLst>
              <a:ext uri="{FF2B5EF4-FFF2-40B4-BE49-F238E27FC236}">
                <a16:creationId xmlns:a16="http://schemas.microsoft.com/office/drawing/2014/main" id="{40EC2838-E146-2821-6AD9-C3622E388262}"/>
              </a:ext>
            </a:extLst>
          </p:cNvPr>
          <p:cNvSpPr/>
          <p:nvPr userDrawn="1"/>
        </p:nvSpPr>
        <p:spPr>
          <a:xfrm rot="13500000">
            <a:off x="9944232" y="1079940"/>
            <a:ext cx="312794" cy="312794"/>
          </a:xfrm>
          <a:prstGeom prst="half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55B10BB-7D56-821F-7D5E-AE9812FE67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9791" y="358774"/>
            <a:ext cx="1645771" cy="81111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  <a:t>REPORT</a:t>
            </a:r>
            <a:b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</a:br>
            <a:r>
              <a:rPr lang="en-US" sz="1800" b="1" dirty="0">
                <a:solidFill>
                  <a:schemeClr val="bg1"/>
                </a:solidFill>
                <a:latin typeface="+mj-lt"/>
                <a:ea typeface="Roboto Slab" pitchFamily="2" charset="0"/>
              </a:rPr>
              <a:t>PAGE #</a:t>
            </a:r>
            <a:endParaRPr lang="en-US" sz="1800" b="1" dirty="0">
              <a:solidFill>
                <a:schemeClr val="bg1"/>
              </a:solidFill>
              <a:latin typeface="+mj-lt"/>
              <a:ea typeface="Roboto Slab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1307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C978AE-C45F-44AB-94B9-03C775BC408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AFFD57-3B99-49FB-AD68-93FDE7AAF9C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EBC172-32AE-40F5-A54E-B51C1E01117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D890F2-CF04-4D16-A06F-58745DC8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9A21DA-CC35-4B22-B330-6C8E63671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97583C82-6CBC-4785-981E-F861761C69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520814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epor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C8916B-0B88-465E-A078-FDE88FE46ED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F8069E-6F83-13E9-2D62-91A4781B8501}"/>
              </a:ext>
            </a:extLst>
          </p:cNvPr>
          <p:cNvSpPr/>
          <p:nvPr userDrawn="1"/>
        </p:nvSpPr>
        <p:spPr>
          <a:xfrm>
            <a:off x="8847458" y="0"/>
            <a:ext cx="2506342" cy="1690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42350"/>
              </a:solidFill>
            </a:endParaRPr>
          </a:p>
        </p:txBody>
      </p:sp>
      <p:sp>
        <p:nvSpPr>
          <p:cNvPr id="19" name="Half Frame 18">
            <a:extLst>
              <a:ext uri="{FF2B5EF4-FFF2-40B4-BE49-F238E27FC236}">
                <a16:creationId xmlns:a16="http://schemas.microsoft.com/office/drawing/2014/main" id="{40EC2838-E146-2821-6AD9-C3622E388262}"/>
              </a:ext>
            </a:extLst>
          </p:cNvPr>
          <p:cNvSpPr/>
          <p:nvPr userDrawn="1"/>
        </p:nvSpPr>
        <p:spPr>
          <a:xfrm rot="13500000">
            <a:off x="9944232" y="1079940"/>
            <a:ext cx="312794" cy="312794"/>
          </a:xfrm>
          <a:prstGeom prst="half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55B10BB-7D56-821F-7D5E-AE9812FE67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9791" y="358774"/>
            <a:ext cx="1645771" cy="81111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  <a:t>REPORT</a:t>
            </a:r>
            <a:b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</a:br>
            <a:r>
              <a:rPr lang="en-US" sz="1800" b="1" dirty="0">
                <a:solidFill>
                  <a:schemeClr val="bg1"/>
                </a:solidFill>
                <a:latin typeface="+mj-lt"/>
                <a:ea typeface="Roboto Slab" pitchFamily="2" charset="0"/>
              </a:rPr>
              <a:t>PAGE #</a:t>
            </a:r>
            <a:endParaRPr lang="en-US" sz="1800" b="1" dirty="0">
              <a:solidFill>
                <a:schemeClr val="bg1"/>
              </a:solidFill>
              <a:latin typeface="+mj-lt"/>
              <a:ea typeface="Roboto Slab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1307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C978AE-C45F-44AB-94B9-03C775BC408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AFFD57-3B99-49FB-AD68-93FDE7AAF9C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EBC172-32AE-40F5-A54E-B51C1E01117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D890F2-CF04-4D16-A06F-58745DC8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9A21DA-CC35-4B22-B330-6C8E63671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97583C82-6CBC-4785-981E-F861761C69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410888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073DCD-5CFF-4F72-AA54-EE29AE347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66" y="2362108"/>
            <a:ext cx="9269268" cy="90180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798" y="3856183"/>
            <a:ext cx="92692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023259-5DEA-461B-9DF2-ABC390136D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6" r="86"/>
          <a:stretch/>
        </p:blipFill>
        <p:spPr>
          <a:xfrm>
            <a:off x="5775888" y="940970"/>
            <a:ext cx="635089" cy="8288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3AA938-DB21-41F5-A209-B256072002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5541" y="1832902"/>
            <a:ext cx="5735781" cy="249238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Part #</a:t>
            </a:r>
          </a:p>
        </p:txBody>
      </p:sp>
    </p:spTree>
    <p:extLst>
      <p:ext uri="{BB962C8B-B14F-4D97-AF65-F5344CB8AC3E}">
        <p14:creationId xmlns:p14="http://schemas.microsoft.com/office/powerpoint/2010/main" val="283015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073DCD-5CFF-4F72-AA54-EE29AE347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66" y="2362108"/>
            <a:ext cx="9269268" cy="90180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798" y="3856183"/>
            <a:ext cx="92692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023259-5DEA-461B-9DF2-ABC390136D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6" r="86"/>
          <a:stretch/>
        </p:blipFill>
        <p:spPr>
          <a:xfrm>
            <a:off x="5775888" y="940970"/>
            <a:ext cx="635089" cy="8288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3AA938-DB21-41F5-A209-B256072002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5541" y="1832902"/>
            <a:ext cx="5735781" cy="249238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Part #</a:t>
            </a:r>
          </a:p>
        </p:txBody>
      </p:sp>
    </p:spTree>
    <p:extLst>
      <p:ext uri="{BB962C8B-B14F-4D97-AF65-F5344CB8AC3E}">
        <p14:creationId xmlns:p14="http://schemas.microsoft.com/office/powerpoint/2010/main" val="250536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2678FF-B8B8-44D0-B69E-D590CF546C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62965A4-379A-4AF4-846C-A5D8A710CF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3058968"/>
            <a:ext cx="4872038" cy="2901950"/>
          </a:xfrm>
          <a:solidFill>
            <a:schemeClr val="tx2">
              <a:alpha val="75000"/>
            </a:schemeClr>
          </a:solidFill>
        </p:spPr>
        <p:txBody>
          <a:bodyPr lIns="457200" tIns="457200" rIns="457200" bIns="45720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E6E6E6"/>
                </a:solidFill>
                <a:latin typeface="+mj-lt"/>
                <a:ea typeface="Roboto Slab Black" pitchFamily="2" charset="0"/>
                <a:cs typeface="Segoe UI Light" panose="020B0502040204020203" pitchFamily="34" charset="0"/>
              </a:rPr>
              <a:t>Callout</a:t>
            </a:r>
          </a:p>
        </p:txBody>
      </p:sp>
    </p:spTree>
    <p:extLst>
      <p:ext uri="{BB962C8B-B14F-4D97-AF65-F5344CB8AC3E}">
        <p14:creationId xmlns:p14="http://schemas.microsoft.com/office/powerpoint/2010/main" val="1414647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20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6" r:id="rId4"/>
    <p:sldLayoutId id="2147483672" r:id="rId5"/>
    <p:sldLayoutId id="2147483677" r:id="rId6"/>
    <p:sldLayoutId id="2147483663" r:id="rId7"/>
    <p:sldLayoutId id="2147483689" r:id="rId8"/>
    <p:sldLayoutId id="2147483673" r:id="rId9"/>
    <p:sldLayoutId id="2147483674" r:id="rId10"/>
    <p:sldLayoutId id="2147483680" r:id="rId11"/>
    <p:sldLayoutId id="2147483664" r:id="rId12"/>
    <p:sldLayoutId id="2147483681" r:id="rId13"/>
    <p:sldLayoutId id="2147483665" r:id="rId14"/>
    <p:sldLayoutId id="2147483682" r:id="rId15"/>
    <p:sldLayoutId id="2147483666" r:id="rId16"/>
    <p:sldLayoutId id="2147483683" r:id="rId17"/>
    <p:sldLayoutId id="2147483667" r:id="rId18"/>
    <p:sldLayoutId id="2147483684" r:id="rId19"/>
    <p:sldLayoutId id="2147483668" r:id="rId20"/>
    <p:sldLayoutId id="2147483685" r:id="rId21"/>
    <p:sldLayoutId id="2147483669" r:id="rId22"/>
    <p:sldLayoutId id="2147483686" r:id="rId23"/>
    <p:sldLayoutId id="2147483670" r:id="rId24"/>
    <p:sldLayoutId id="2147483687" r:id="rId25"/>
    <p:sldLayoutId id="2147483671" r:id="rId26"/>
    <p:sldLayoutId id="2147483688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2D0B407C-C702-47D0-89F3-CEE945E70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Utah’s Budget, FY 2024-2025</a:t>
            </a:r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2CAB081E-FC72-4DC5-9602-BAED096F4E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2567D04-F242-4F9D-9CDA-72E038BA9C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ACAC1F0-99B9-4FB3-B306-617B671CB7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07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7C950-D5E7-A73C-4406-CAC9F5FAD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Agency and Higher Education </a:t>
            </a:r>
            <a:br>
              <a:rPr lang="en-US" dirty="0"/>
            </a:br>
            <a:r>
              <a:rPr lang="en-US" dirty="0"/>
              <a:t>Compensation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44A22-330E-8843-7C66-57B10AC7A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$119.3 million from all sources (including $76.1 million GF/ITF) for a 3% general salary increase in state agencies and higher education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$19.1 million from the General and Income Tax Funds for performance‐based salary increases for state agency employees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$14.1 million from all sources (including $13.4 million GF/ITF) for a 7.2 percent health insurance increase and 0.9 percent dental insurance increase in state agencies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/>
              <a:t>Other Increases: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/>
              <a:t>$3.2 million for a 0.7% COLA for employees on Tier II retirement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/>
              <a:t>$1.5 million for Utah Schools for the Deaf and the Blind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/>
              <a:t>$5.7 million one‐time for 401k matching; and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dirty="0"/>
              <a:t>$2.5 million for public safety/firefighter retirement enhancements.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4B0E9-0DED-2481-8EB6-82AF2C8A1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0CFEE4-4A4E-7E4B-C048-AE0A8EE9B68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585663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798"/>
            <a:ext cx="10515600" cy="4703165"/>
          </a:xfrm>
        </p:spPr>
        <p:txBody>
          <a:bodyPr>
            <a:normAutofit fontScale="85000" lnSpcReduction="2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$211.7 million ongoing for a 5% increase in the value of the WPU </a:t>
            </a:r>
            <a:r>
              <a:rPr lang="en-US" sz="1900" dirty="0"/>
              <a:t>(from $4,280 to $4,494)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/>
              <a:t>$521.0 million one-time from the Public Education Stabilization Account, including: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$150.0 million for Excellence in Education and Leadership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$101.2 million for K-12 School Property Insurance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$100.0 million for School Safety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$74.0 million for Educator Professional Time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$35.5 million for School Fees Amendments 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$15.0 million for Small/Rural District Capital Needs (with another $15.0 from the USF)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100" dirty="0"/>
              <a:t>$8.4 million for Teacher Supplies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100" dirty="0"/>
              <a:t>$8.4 million for Stipends for Future Educators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/>
              <a:t>$57.0 million for at-risk students and digital teaching tool</a:t>
            </a: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en-US" sz="2400" dirty="0"/>
              <a:t>$40.0 million for Utah Fits All scholarships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US" sz="2400" dirty="0"/>
              <a:t>$20.0 million for university performance funding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US" sz="2400" dirty="0"/>
              <a:t>$6.7 million ongoing for growth and $5.0 million one-time for equipment at tech colleges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n-US" sz="2400" dirty="0"/>
              <a:t>$2.7 million one-time to back-fill eliminated higher education application fees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54887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B74FF-36EB-9421-FAAD-7FE176A2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0782"/>
          </a:xfrm>
        </p:spPr>
        <p:txBody>
          <a:bodyPr/>
          <a:lstStyle/>
          <a:p>
            <a:r>
              <a:rPr lang="en-US" dirty="0"/>
              <a:t>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AF19F-1767-F1D1-D8B8-E6C340A38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7574"/>
            <a:ext cx="10515600" cy="490105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/>
              <a:t>Transportation: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$330.0 million ongoing and $775.0 million one for transportation infrastructure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$50.0 million one-time for the Point of the Mountain transit stop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/>
              <a:t>Higher Education: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$0.7 million ongoing and $75.0 million one-time for the Huntsman Cancer Institute’s Vineyard Cancer Research and Academic Building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$0.6 million ongoing and $64.9 million one-time for the Ogden-Weber Technical College’s Pathway Building;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$0.5 million ongoing and $19.4 million one-time for Snow College’s Social Science Classroom and Laboratory Building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/>
              <a:t>General Government: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$10.0 million one-time for the Salt Lake City Veterans’ Home Construction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600" dirty="0"/>
              <a:t>$20.0 million one-time for a loan to replace the San Juan Hospital Building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600" dirty="0"/>
              <a:t>$100.0 million one-time for statewide master plan (contingent on sufficient revenue collections)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ACCC9-60A6-BC00-E1CB-3DF4AFDF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CF950E-D177-79A0-002C-60BBE93DEE0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70655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68BA2-5DFF-444B-F873-16D0B8724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Homeless, Housing, and Social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66D2E-9A87-32AE-36E1-39DB74211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3352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$17.0 million one-time for $300 million in loans under the Utah Homes Investment Program</a:t>
            </a:r>
          </a:p>
          <a:p>
            <a:pPr>
              <a:lnSpc>
                <a:spcPct val="110000"/>
              </a:lnSpc>
            </a:pPr>
            <a:r>
              <a:rPr lang="en-US" dirty="0"/>
              <a:t>$3.0 million one-time for the Shared Equity Revolving Loan Program</a:t>
            </a:r>
          </a:p>
          <a:p>
            <a:pPr>
              <a:lnSpc>
                <a:spcPct val="110000"/>
              </a:lnSpc>
            </a:pPr>
            <a:r>
              <a:rPr lang="en-US" dirty="0"/>
              <a:t>$3.0 million one-time for the Law Enforcement First Time Homebuyers Program</a:t>
            </a:r>
          </a:p>
          <a:p>
            <a:pPr>
              <a:lnSpc>
                <a:spcPct val="110000"/>
              </a:lnSpc>
            </a:pPr>
            <a:r>
              <a:rPr lang="en-US" dirty="0"/>
              <a:t>$10.0 million ongoing and $11.8 million one-time for statewide homeless system support</a:t>
            </a:r>
          </a:p>
          <a:p>
            <a:pPr>
              <a:lnSpc>
                <a:spcPct val="110000"/>
              </a:lnSpc>
            </a:pPr>
            <a:r>
              <a:rPr lang="en-US" dirty="0"/>
              <a:t>$1.2 million one-time in FY 2024 and $23.8 million one-time in FY 2025 for </a:t>
            </a:r>
            <a:r>
              <a:rPr lang="en-US"/>
              <a:t>low-barrier shelters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$2.5 million for Homeless Shelter Cities Mitigation</a:t>
            </a:r>
          </a:p>
          <a:p>
            <a:pPr>
              <a:lnSpc>
                <a:spcPct val="110000"/>
              </a:lnSpc>
            </a:pPr>
            <a:r>
              <a:rPr lang="en-US" dirty="0"/>
              <a:t>$10.4 million to provide services for youth with disabilities transitioning from programs for younger individuals</a:t>
            </a:r>
          </a:p>
          <a:p>
            <a:pPr>
              <a:lnSpc>
                <a:spcPct val="110000"/>
              </a:lnSpc>
            </a:pPr>
            <a:r>
              <a:rPr lang="en-US" dirty="0"/>
              <a:t>$5.0 million to provide services for individuals with disabilities on the waiting list for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2449-35C5-4877-E3BE-B4449A71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7E21AF0-F413-72B6-DA87-EE24AB57E43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191636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73FCC-E77D-70D0-F312-FD0D0949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 Justice and General Gov’t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C1E83-53C4-C797-C442-6BA503D33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36208"/>
          </a:xfrm>
        </p:spPr>
        <p:txBody>
          <a:bodyPr>
            <a:normAutofit fontScale="92500"/>
          </a:bodyPr>
          <a:lstStyle/>
          <a:p>
            <a:r>
              <a:rPr lang="en-US" dirty="0"/>
              <a:t>$13.0 million ongoing for Corrections targeted compensation and $2.0 million ongoing to support Corrections officer overtime</a:t>
            </a:r>
          </a:p>
          <a:p>
            <a:r>
              <a:rPr lang="en-US" dirty="0"/>
              <a:t>$8.5 million one-time, plus $5.0 million one-time from the Wildlife Resources Restricted Account and $5.0 million one-time from the State Park Fees Restricted Account to purchase land for Wildlife Resources in Morgan County</a:t>
            </a:r>
          </a:p>
          <a:p>
            <a:r>
              <a:rPr lang="en-US" dirty="0"/>
              <a:t>$9.0 million one-time for Kane County Water District and Washington County Water Conservancy District to construct a reservoir</a:t>
            </a:r>
          </a:p>
          <a:p>
            <a:r>
              <a:rPr lang="en-US" dirty="0"/>
              <a:t>$5.3 million one-time for Rural Communities Opportunities Grants</a:t>
            </a:r>
          </a:p>
          <a:p>
            <a:r>
              <a:rPr lang="en-US" dirty="0"/>
              <a:t>$3.0 million one-time to purchase open space to protect the mission of Camp Williams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09C52-B97F-E030-5FC4-D3A5CE59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747B0A-EE5F-185B-0D65-9B674ED5BF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2024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68744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33B45-D600-C998-2256-C6BC8E85A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Funding 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70DA2-23ED-B9D0-0E08-F35A65296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9D476-55D0-5A4A-48C4-B1A886AB8E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4</a:t>
            </a:r>
          </a:p>
        </p:txBody>
      </p:sp>
    </p:spTree>
    <p:extLst>
      <p:ext uri="{BB962C8B-B14F-4D97-AF65-F5344CB8AC3E}">
        <p14:creationId xmlns:p14="http://schemas.microsoft.com/office/powerpoint/2010/main" val="795119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Remaining American Rescue Plan Act (ARPA)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$</a:t>
            </a:r>
            <a:r>
              <a:rPr lang="en-US" dirty="0"/>
              <a:t>5.0 million one-time for Ogden Canyon water line</a:t>
            </a:r>
          </a:p>
          <a:p>
            <a:r>
              <a:rPr lang="en-US" dirty="0"/>
              <a:t>$50 m Capital Projects Funds for middle-mile broadband at UDOT freeing-up General Fund for:</a:t>
            </a:r>
          </a:p>
          <a:p>
            <a:pPr lvl="1"/>
            <a:r>
              <a:rPr lang="en-US" dirty="0"/>
              <a:t>$25 million for Wasatch Canyons Behavioral Health facility</a:t>
            </a:r>
          </a:p>
          <a:p>
            <a:pPr lvl="1"/>
            <a:r>
              <a:rPr lang="en-US" dirty="0"/>
              <a:t>$12.5 million for UU Redwood Road Clinic</a:t>
            </a:r>
          </a:p>
          <a:p>
            <a:pPr lvl="1"/>
            <a:r>
              <a:rPr lang="en-US" dirty="0"/>
              <a:t>$12.5 million for San Juan Hospital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964099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Fiscal Health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5</a:t>
            </a:r>
          </a:p>
        </p:txBody>
      </p:sp>
    </p:spTree>
    <p:extLst>
      <p:ext uri="{BB962C8B-B14F-4D97-AF65-F5344CB8AC3E}">
        <p14:creationId xmlns:p14="http://schemas.microsoft.com/office/powerpoint/2010/main" val="3710965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Careful Spending to Manage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new GO debt</a:t>
            </a:r>
          </a:p>
          <a:p>
            <a:r>
              <a:rPr lang="en-US" dirty="0"/>
              <a:t>$335 million increase in Transportation working rainy-day fund</a:t>
            </a:r>
          </a:p>
          <a:p>
            <a:r>
              <a:rPr lang="en-US" dirty="0"/>
              <a:t>$150 million ongoing from high-risk revenue for infrastructure</a:t>
            </a:r>
          </a:p>
          <a:p>
            <a:r>
              <a:rPr lang="en-US" dirty="0"/>
              <a:t>$7.5 m in ongoing revenue in excess of ongoing commitments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60024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884AE-7180-5E8C-5D6F-CC092ECA1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Rainy-Day Funds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7690ACF-A2BA-D305-22E4-CE9FA25938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2225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ACE54-3E34-E854-9ACF-C9AD09D2E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E5D081C-2A8D-9913-E8F3-DBCF297E67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88121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A5488D-0C3A-01E0-A35A-5467688BA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Utah’s Budget, FY 2024-2025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BB1D7E-B8C9-6961-C28A-884DB92D1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General and Income Tax (GF/ITF) Revenue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GF/ITF Budget Priorities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Special Funding Sources - ARPA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Long-Term Fiscal Health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Budget Process Changes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A08869-1BD4-4FFA-8AD5-689FD7F386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75494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4F41E73-6A0B-493B-B526-54D27E2EE4C4}"/>
              </a:ext>
            </a:extLst>
          </p:cNvPr>
          <p:cNvSpPr txBox="1">
            <a:spLocks/>
          </p:cNvSpPr>
          <p:nvPr/>
        </p:nvSpPr>
        <p:spPr>
          <a:xfrm>
            <a:off x="11334878" y="6390258"/>
            <a:ext cx="365728" cy="3878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E6E6E6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003205-3272-459C-A7CB-29F7F29FE7E5}" type="slidenum">
              <a:rPr lang="en-US" sz="1200" spc="300" smtClean="0">
                <a:latin typeface="Roboto Slab Light" pitchFamily="2" charset="0"/>
                <a:ea typeface="Roboto Slab Light" pitchFamily="2" charset="0"/>
              </a:rPr>
              <a:t>20</a:t>
            </a:fld>
            <a:endParaRPr lang="en-US" sz="1200" spc="300" dirty="0">
              <a:latin typeface="Roboto Slab Light" pitchFamily="2" charset="0"/>
              <a:ea typeface="Roboto Slab Light" pitchFamily="2" charset="0"/>
            </a:endParaRPr>
          </a:p>
        </p:txBody>
      </p:sp>
      <p:pic>
        <p:nvPicPr>
          <p:cNvPr id="21" name="Picture Placeholder 20" descr="A picture containing outdoor, ground, nature, sandy&#10;&#10;Description automatically generated">
            <a:extLst>
              <a:ext uri="{FF2B5EF4-FFF2-40B4-BE49-F238E27FC236}">
                <a16:creationId xmlns:a16="http://schemas.microsoft.com/office/drawing/2014/main" id="{7121B91F-F22E-40D5-986F-DD8EDAF7DD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0917B02-D698-4026-8C7F-33A6E6012C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sz="3900" dirty="0"/>
              <a:t>Utah</a:t>
            </a:r>
          </a:p>
          <a:p>
            <a:pPr algn="r"/>
            <a:r>
              <a:rPr lang="en-US" sz="2600" dirty="0"/>
              <a:t>“#1 Best State Overall”</a:t>
            </a:r>
            <a:r>
              <a:rPr lang="en-US" dirty="0"/>
              <a:t>		-</a:t>
            </a:r>
            <a:r>
              <a:rPr lang="en-US" sz="1600" dirty="0"/>
              <a:t>U.S. News and World Report</a:t>
            </a:r>
          </a:p>
          <a:p>
            <a:pPr algn="r"/>
            <a:r>
              <a:rPr lang="en-US" sz="1600" dirty="0"/>
              <a:t>		 May 2024</a:t>
            </a:r>
          </a:p>
        </p:txBody>
      </p:sp>
    </p:spTree>
    <p:extLst>
      <p:ext uri="{BB962C8B-B14F-4D97-AF65-F5344CB8AC3E}">
        <p14:creationId xmlns:p14="http://schemas.microsoft.com/office/powerpoint/2010/main" val="3095848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Process/Policy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6</a:t>
            </a:r>
          </a:p>
        </p:txBody>
      </p:sp>
    </p:spTree>
    <p:extLst>
      <p:ext uri="{BB962C8B-B14F-4D97-AF65-F5344CB8AC3E}">
        <p14:creationId xmlns:p14="http://schemas.microsoft.com/office/powerpoint/2010/main" val="2850093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51, HHS Funding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LFA and GOPB to analyze risk associated with the Medicaid program as part of the budget stress test every three years and recommend budgetary actions</a:t>
            </a:r>
          </a:p>
          <a:p>
            <a:r>
              <a:rPr lang="en-US" dirty="0"/>
              <a:t>Merges two Medicaid restricted accounts and renames another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2F84B0F-B9F5-AFFA-AB4E-55487E1D8D4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93638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59, Federal Funds Contingency Plans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Repeals federal funds receipt reports that required contingency plans for a 5% and 25% reduction and a compilation by Division of Finance</a:t>
            </a:r>
          </a:p>
          <a:p>
            <a:r>
              <a:rPr lang="en-US" dirty="0"/>
              <a:t>Requires a “Contingency disclosure and plan” and a “State jurisdiction evaluation” for qualifying federal funds (exceed 10% of an agency’s budget or $2M)</a:t>
            </a:r>
          </a:p>
          <a:p>
            <a:r>
              <a:rPr lang="en-US" dirty="0"/>
              <a:t>Also requires a “Federal funds contingency plan” for agencies with federal funds that exceed 33% of the total budget, every other year or for new requests over $10M and provide a copy to GOMB, LFA, and EAC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4A3DAFA-7687-B799-82A9-AC002B569F5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23450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335, State Grant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that a grant recipient provide a proposed budget and agree to deliverables, reporting, audit, and </a:t>
            </a:r>
            <a:r>
              <a:rPr lang="en-US" dirty="0" err="1"/>
              <a:t>clawback</a:t>
            </a:r>
            <a:r>
              <a:rPr lang="en-US" dirty="0"/>
              <a:t> requirements before receiving any grant funds</a:t>
            </a:r>
          </a:p>
          <a:p>
            <a:r>
              <a:rPr lang="en-US" dirty="0"/>
              <a:t>Addresses the disbursement schedule for grant funds</a:t>
            </a:r>
          </a:p>
          <a:p>
            <a:r>
              <a:rPr lang="en-US" dirty="0"/>
              <a:t>Requires administering agencies to report a competitive grant to LFA and GOPB before awarding the grant</a:t>
            </a:r>
          </a:p>
          <a:p>
            <a:r>
              <a:rPr lang="en-US" dirty="0"/>
              <a:t>Requires direct award grants to state the recipient in intent language, repeated each year for ongoing appropriations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B39DE64-F118-77D5-DC52-5CB5A80809B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095295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2438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532 and 534, Boards and Commissions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Follow up on HB 34, 2023 GS</a:t>
            </a:r>
          </a:p>
          <a:p>
            <a:r>
              <a:rPr lang="en-US" dirty="0"/>
              <a:t>Repeal or sunset over 50 boards and commissions</a:t>
            </a:r>
          </a:p>
          <a:p>
            <a:r>
              <a:rPr lang="en-US" dirty="0"/>
              <a:t>Raise barriers for creating more</a:t>
            </a:r>
          </a:p>
          <a:p>
            <a:r>
              <a:rPr lang="en-US" dirty="0"/>
              <a:t>Increase reporting requirements for boards to remain in place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DCF8809-AE00-CE16-9C47-17FC669A242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2306517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154, Independent Entities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designated independent entities to use LAG’s best practices tools and provide the results to the Governor and a “consensus group” comprising LRGC, LFA, and LAG</a:t>
            </a:r>
          </a:p>
          <a:p>
            <a:r>
              <a:rPr lang="en-US" dirty="0"/>
              <a:t>Requires the consensus group to report findings to the Leg Management Committee, Leg Audit Subcommittee, and the Executive Appropriations Committee</a:t>
            </a:r>
          </a:p>
          <a:p>
            <a:r>
              <a:rPr lang="en-US" dirty="0"/>
              <a:t>Allows these committees to act based on the reports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9DD594-92D1-B62A-D378-6A2E7BE0E6A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323181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192, Higher Education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higher education institutions to request O&amp;M funding at the same time as they request legislative approval for dedicated or nondedicated projects</a:t>
            </a:r>
          </a:p>
          <a:p>
            <a:r>
              <a:rPr lang="en-US" dirty="0"/>
              <a:t>Beginning December 1, 2025, requires EAC to appropriate 6% of growth in personal income tax withholdings (calculated on </a:t>
            </a:r>
            <a:r>
              <a:rPr lang="en-US"/>
              <a:t>a five-year </a:t>
            </a:r>
            <a:r>
              <a:rPr lang="en-US" dirty="0"/>
              <a:t>average) into the Performance Funding Restricted Account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57BF288-E780-F8D2-868E-441A9298C81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92132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241, State Funding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Repeals two restricted accounts</a:t>
            </a:r>
          </a:p>
          <a:p>
            <a:r>
              <a:rPr lang="en-US" dirty="0"/>
              <a:t>Modifies others to comply with GASB</a:t>
            </a:r>
          </a:p>
          <a:p>
            <a:r>
              <a:rPr lang="en-US" dirty="0"/>
              <a:t>Clarifies some accounts’ purposes</a:t>
            </a:r>
          </a:p>
          <a:p>
            <a:r>
              <a:rPr lang="en-US" dirty="0"/>
              <a:t>Approves revenue bonds of $400M for the UU’s West Valley Health Center</a:t>
            </a:r>
          </a:p>
          <a:p>
            <a:r>
              <a:rPr lang="en-US" dirty="0"/>
              <a:t>Allows DGO to transfer money appropriated to Division of Finance for Pay-for-Performance to other agencies</a:t>
            </a:r>
          </a:p>
          <a:p>
            <a:r>
              <a:rPr lang="en-US" dirty="0"/>
              <a:t>Allows Finance to transfer money from the Income Tax Fund to the Uniform School Fund to make up a deficit in the USF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84B348-F634-0958-F7EF-BDE87DED11A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755971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HJR 17, Agency Fees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an appropriations subcommittee to review agency fees during an accountable budget process and</a:t>
            </a:r>
          </a:p>
          <a:p>
            <a:r>
              <a:rPr lang="en-US" dirty="0"/>
              <a:t>Consider and make recommendations regarding:</a:t>
            </a:r>
          </a:p>
          <a:p>
            <a:pPr lvl="1"/>
            <a:r>
              <a:rPr lang="en-US" dirty="0"/>
              <a:t>the methods the fee agency uses to determine the amount of each fee</a:t>
            </a:r>
          </a:p>
          <a:p>
            <a:pPr lvl="1"/>
            <a:r>
              <a:rPr lang="en-US" dirty="0"/>
              <a:t>the agency's estimated cost related to each fee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0BCA179-2739-2134-BCE9-99AFC356F8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521070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Sources - $29.4 billion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A13A7B64-D3F0-DFCF-CE30-2D810336276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4718374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DB582DAE-1FFE-D778-9C42-F6921B03C39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31928679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213C7F2-A10C-BE60-6A7D-E0DD011C40C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692155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HJR 23, Legislative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Renames certain joint appropriations subcommittees and adds a new joint appropriations subcommittee</a:t>
            </a:r>
          </a:p>
          <a:p>
            <a:pPr lvl="1"/>
            <a:r>
              <a:rPr lang="en-US" dirty="0"/>
              <a:t>Infrastructure and Gen Govt -&gt; Transportation and Infrastructure</a:t>
            </a:r>
          </a:p>
          <a:p>
            <a:pPr lvl="1"/>
            <a:r>
              <a:rPr lang="en-US" dirty="0"/>
              <a:t>Business, Econ Devel, and Labor -&gt; Economic and Community Devel</a:t>
            </a:r>
          </a:p>
          <a:p>
            <a:pPr lvl="1"/>
            <a:r>
              <a:rPr lang="en-US" dirty="0"/>
              <a:t>New: General Government</a:t>
            </a:r>
          </a:p>
          <a:p>
            <a:r>
              <a:rPr lang="en-US" dirty="0"/>
              <a:t>Increases the threshold for fiscal note bills that are subject to a funding prioritization process and passage deadline from $15,000 to $20,000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954E5C8-FBF5-DA72-B56B-624E7B750E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7598294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SJR 15, Higher Education O&amp;M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the Executive Appropriations Committee each December to:</a:t>
            </a:r>
          </a:p>
          <a:p>
            <a:pPr lvl="1"/>
            <a:r>
              <a:rPr lang="en-US" dirty="0"/>
              <a:t>hear a report on construction inflation and the operation and maintenance costs of certain higher education capital development projects</a:t>
            </a:r>
          </a:p>
          <a:p>
            <a:pPr lvl="1"/>
            <a:r>
              <a:rPr lang="en-US" dirty="0"/>
              <a:t>decide whether to adjust the base budget or set aside an allocation to address the costs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1F5B689-A7F5-0E6B-E6E2-000B261773A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4263" y="6411913"/>
            <a:ext cx="9451975" cy="284162"/>
          </a:xfrm>
        </p:spPr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230474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A28919-6107-49FB-A56D-15FFECA7C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12C3DA-67BB-4CDA-B89A-A30FFB094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7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and Income Tax Funds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E1274F1-5A3A-F167-664E-3711C21422D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5934792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8169FBE-A656-DE6D-C9D3-7345500C874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05259720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5A6317-5EDA-A9C9-15D6-D60D0B79A2AB}"/>
              </a:ext>
            </a:extLst>
          </p:cNvPr>
          <p:cNvSpPr txBox="1"/>
          <p:nvPr/>
        </p:nvSpPr>
        <p:spPr>
          <a:xfrm>
            <a:off x="10614491" y="5555701"/>
            <a:ext cx="15775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*Including reallocations and after tax cuts</a:t>
            </a:r>
          </a:p>
        </p:txBody>
      </p:sp>
    </p:spTree>
    <p:extLst>
      <p:ext uri="{BB962C8B-B14F-4D97-AF65-F5344CB8AC3E}">
        <p14:creationId xmlns:p14="http://schemas.microsoft.com/office/powerpoint/2010/main" val="41409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 Revenue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886994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 Revenue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0372F4-424C-2D37-7CA5-9FE38927D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Revenue Estimates*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910AD9-E9B0-7749-EABE-343F8C6266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FY 2024</a:t>
            </a:r>
          </a:p>
          <a:p>
            <a:pPr lvl="1"/>
            <a:r>
              <a:rPr lang="en-US" dirty="0"/>
              <a:t>GF $4.2 billion</a:t>
            </a:r>
          </a:p>
          <a:p>
            <a:pPr lvl="1"/>
            <a:r>
              <a:rPr lang="en-US" dirty="0"/>
              <a:t>ITF $7.3 billion</a:t>
            </a:r>
          </a:p>
          <a:p>
            <a:pPr lvl="1"/>
            <a:r>
              <a:rPr lang="en-US" dirty="0"/>
              <a:t>Total $11.5 billion</a:t>
            </a:r>
          </a:p>
          <a:p>
            <a:r>
              <a:rPr lang="en-US" dirty="0"/>
              <a:t>FY 2025</a:t>
            </a:r>
          </a:p>
          <a:p>
            <a:pPr lvl="1"/>
            <a:r>
              <a:rPr lang="en-US" dirty="0"/>
              <a:t>GF $4.2 billion</a:t>
            </a:r>
          </a:p>
          <a:p>
            <a:pPr lvl="1"/>
            <a:r>
              <a:rPr lang="en-US" dirty="0"/>
              <a:t>ITF $7.4 billion</a:t>
            </a:r>
          </a:p>
          <a:p>
            <a:pPr lvl="1"/>
            <a:r>
              <a:rPr lang="en-US" dirty="0"/>
              <a:t>Total $11.6 billion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63BB27-F0DD-D29B-88A9-FF9F58548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Available GF/ITF Revenue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4FABD8-B529-8A16-CFCA-188239F01B7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Ongoing $630 million</a:t>
            </a:r>
          </a:p>
          <a:p>
            <a:pPr marL="457200" lvl="1" indent="0">
              <a:buNone/>
            </a:pPr>
            <a:r>
              <a:rPr lang="en-US" dirty="0"/>
              <a:t>(including $150 m high-risk revenue)</a:t>
            </a:r>
          </a:p>
          <a:p>
            <a:r>
              <a:rPr lang="en-US" dirty="0"/>
              <a:t>One-time $340 million</a:t>
            </a:r>
          </a:p>
          <a:p>
            <a:pPr marL="457200" lvl="1" indent="0">
              <a:buNone/>
            </a:pPr>
            <a:r>
              <a:rPr lang="en-US" dirty="0"/>
              <a:t>(including $99 m food sales tax phase-out)</a:t>
            </a:r>
          </a:p>
          <a:p>
            <a:r>
              <a:rPr lang="en-US" dirty="0"/>
              <a:t>$1.9 billion reductions and reallocations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11C949-8647-E668-CBA6-2FC500CD42A0}"/>
              </a:ext>
            </a:extLst>
          </p:cNvPr>
          <p:cNvSpPr txBox="1"/>
          <p:nvPr/>
        </p:nvSpPr>
        <p:spPr>
          <a:xfrm>
            <a:off x="9817323" y="5908083"/>
            <a:ext cx="2354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*Incl. high risk revenue</a:t>
            </a:r>
          </a:p>
        </p:txBody>
      </p:sp>
    </p:spTree>
    <p:extLst>
      <p:ext uri="{BB962C8B-B14F-4D97-AF65-F5344CB8AC3E}">
        <p14:creationId xmlns:p14="http://schemas.microsoft.com/office/powerpoint/2010/main" val="146744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FB5EE8E-24F9-2A6D-40AD-DE2C6D945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Internal Reallocations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5569F9F-4C58-E695-0DEC-AC865C9AA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$1.1 billion from debt service to cash-funded infrastructure</a:t>
            </a:r>
          </a:p>
          <a:p>
            <a:r>
              <a:rPr lang="en-US" dirty="0"/>
              <a:t>$521 million from the Public Education Stabilization Account</a:t>
            </a:r>
          </a:p>
          <a:p>
            <a:r>
              <a:rPr lang="en-US" dirty="0"/>
              <a:t>$120 million from Medicaid savings</a:t>
            </a:r>
          </a:p>
          <a:p>
            <a:r>
              <a:rPr lang="en-US" dirty="0"/>
              <a:t>$51 million in interest on ARPA deposits</a:t>
            </a:r>
          </a:p>
          <a:p>
            <a:r>
              <a:rPr lang="en-US" dirty="0"/>
              <a:t>$170 million restricted account balances and other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2E346-A34E-580E-B5C2-7B3BBA8B7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8CA00F9-7BF8-4B40-8EA6-CB589B54B5A1}" type="slidenum">
              <a:rPr lang="en-US" sz="13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30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51CDE38-EAAB-B15D-C30E-0FFA3BF342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096867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Reductions - $228 million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$168 million ongoing and $37 million one-time for income tax rate change (4.65% to 4.55%) </a:t>
            </a:r>
          </a:p>
          <a:p>
            <a:r>
              <a:rPr lang="en-US" dirty="0"/>
              <a:t>$2.3 million ongoing beginning in 2026 for expanded child tax credit eligibility</a:t>
            </a:r>
          </a:p>
          <a:p>
            <a:r>
              <a:rPr lang="en-US" dirty="0"/>
              <a:t>$1 million ongoing and $22 million one-time to reauthorize rural film incentives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2025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668694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 Funding Priorities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3722638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G">
      <a:dk1>
        <a:srgbClr val="3A3A3A"/>
      </a:dk1>
      <a:lt1>
        <a:sysClr val="window" lastClr="FFFFFF"/>
      </a:lt1>
      <a:dk2>
        <a:srgbClr val="B89961"/>
      </a:dk2>
      <a:lt2>
        <a:srgbClr val="D7C2A1"/>
      </a:lt2>
      <a:accent1>
        <a:srgbClr val="9A7B45"/>
      </a:accent1>
      <a:accent2>
        <a:srgbClr val="00315E"/>
      </a:accent2>
      <a:accent3>
        <a:srgbClr val="642451"/>
      </a:accent3>
      <a:accent4>
        <a:srgbClr val="1D5329"/>
      </a:accent4>
      <a:accent5>
        <a:srgbClr val="85251A"/>
      </a:accent5>
      <a:accent6>
        <a:srgbClr val="604D2B"/>
      </a:accent6>
      <a:hlink>
        <a:srgbClr val="184477"/>
      </a:hlink>
      <a:folHlink>
        <a:srgbClr val="954F72"/>
      </a:folHlink>
    </a:clrScheme>
    <a:fontScheme name="Legislature">
      <a:majorFont>
        <a:latin typeface="Georgi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leg.potx" id="{CE2AF2B1-80BC-4B15-8FB7-56308B3CD328}" vid="{68957DEB-6F3A-4BFD-A29D-42944E87C2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B0521A34E7A47AFA51468A039F08A" ma:contentTypeVersion="15" ma:contentTypeDescription="Create a new document." ma:contentTypeScope="" ma:versionID="322d1246d32615acd38521ea3d91a158">
  <xsd:schema xmlns:xsd="http://www.w3.org/2001/XMLSchema" xmlns:xs="http://www.w3.org/2001/XMLSchema" xmlns:p="http://schemas.microsoft.com/office/2006/metadata/properties" xmlns:ns2="1c2a7580-e1bf-4e00-b6d4-ae9fe78857fe" xmlns:ns3="7f156db9-04b2-421b-b618-21ee01a6bedf" targetNamespace="http://schemas.microsoft.com/office/2006/metadata/properties" ma:root="true" ma:fieldsID="340a593917dda7a68489eb92e4f11970" ns2:_="" ns3:_="">
    <xsd:import namespace="1c2a7580-e1bf-4e00-b6d4-ae9fe78857fe"/>
    <xsd:import namespace="7f156db9-04b2-421b-b618-21ee01a6be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a7580-e1bf-4e00-b6d4-ae9fe78857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94f9a98-f8a5-417a-8c19-7cfe68c54f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56db9-04b2-421b-b618-21ee01a6bed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3d77b8a-1fbb-4feb-95a0-533aa567e9d1}" ma:internalName="TaxCatchAll" ma:showField="CatchAllData" ma:web="7f156db9-04b2-421b-b618-21ee01a6be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2a7580-e1bf-4e00-b6d4-ae9fe78857fe">
      <Terms xmlns="http://schemas.microsoft.com/office/infopath/2007/PartnerControls"/>
    </lcf76f155ced4ddcb4097134ff3c332f>
    <TaxCatchAll xmlns="7f156db9-04b2-421b-b618-21ee01a6bedf" xsi:nil="true"/>
  </documentManagement>
</p:properties>
</file>

<file path=customXml/itemProps1.xml><?xml version="1.0" encoding="utf-8"?>
<ds:datastoreItem xmlns:ds="http://schemas.openxmlformats.org/officeDocument/2006/customXml" ds:itemID="{0DD992E0-9E75-4A35-AAA3-43AA4091C4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AA924A-4199-458C-A3AC-D4840BC77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2a7580-e1bf-4e00-b6d4-ae9fe78857fe"/>
    <ds:schemaRef ds:uri="7f156db9-04b2-421b-b618-21ee01a6be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C260D5-028A-4523-B7FD-2F680989FDEF}">
  <ds:schemaRefs>
    <ds:schemaRef ds:uri="http://schemas.microsoft.com/office/2006/metadata/properties"/>
    <ds:schemaRef ds:uri="1c2a7580-e1bf-4e00-b6d4-ae9fe78857fe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7f156db9-04b2-421b-b618-21ee01a6bedf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Slide-Deck-Template_LEG</Template>
  <TotalTime>414</TotalTime>
  <Words>1867</Words>
  <Application>Microsoft Office PowerPoint</Application>
  <PresentationFormat>Widescreen</PresentationFormat>
  <Paragraphs>225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Georgia</vt:lpstr>
      <vt:lpstr>Roboto Slab Light</vt:lpstr>
      <vt:lpstr>Symbol</vt:lpstr>
      <vt:lpstr>Tahoma</vt:lpstr>
      <vt:lpstr>Office Theme</vt:lpstr>
      <vt:lpstr>Utah’s Budget, FY 2024-2025</vt:lpstr>
      <vt:lpstr>Utah’s Budget, FY 2024-2025</vt:lpstr>
      <vt:lpstr>All Sources - $29.4 billion</vt:lpstr>
      <vt:lpstr>General and Income Tax Funds</vt:lpstr>
      <vt:lpstr>GF/ITF Revenue</vt:lpstr>
      <vt:lpstr>GF/ITF Revenue</vt:lpstr>
      <vt:lpstr>Internal Reallocations</vt:lpstr>
      <vt:lpstr>Tax Reductions - $228 million</vt:lpstr>
      <vt:lpstr>GF/ITF Funding Priorities</vt:lpstr>
      <vt:lpstr>State Agency and Higher Education  Compensation</vt:lpstr>
      <vt:lpstr>Education</vt:lpstr>
      <vt:lpstr>Infrastructure</vt:lpstr>
      <vt:lpstr>Homeless, Housing, and Social Services</vt:lpstr>
      <vt:lpstr>Criminal Justice and General Gov’t</vt:lpstr>
      <vt:lpstr>Special Funding Sources</vt:lpstr>
      <vt:lpstr>Remaining American Rescue Plan Act (ARPA) Funds</vt:lpstr>
      <vt:lpstr>Long-term Fiscal Health</vt:lpstr>
      <vt:lpstr>Careful Spending to Manage Risk</vt:lpstr>
      <vt:lpstr>Formal Rainy-Day Funds</vt:lpstr>
      <vt:lpstr>PowerPoint Presentation</vt:lpstr>
      <vt:lpstr>Budget Process/Policy</vt:lpstr>
      <vt:lpstr>HB 51, HHS Funding Amendments</vt:lpstr>
      <vt:lpstr>HB 59, Federal Funds Contingency Plans</vt:lpstr>
      <vt:lpstr>HB 335, State Grant Process</vt:lpstr>
      <vt:lpstr>HB 532 and 534, Boards and Commissions</vt:lpstr>
      <vt:lpstr>SB 154, Independent Entities</vt:lpstr>
      <vt:lpstr>SB 192, Higher Education Amendments</vt:lpstr>
      <vt:lpstr>SB 241, State Funding Amendments</vt:lpstr>
      <vt:lpstr>HJR 17, Agency Fees</vt:lpstr>
      <vt:lpstr>HJR 23, Legislative Process</vt:lpstr>
      <vt:lpstr>SJR 15, Higher Education O&amp;M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Utah's Budget FY 2024-2025</dc:title>
  <dc:creator>Jonathan Ball</dc:creator>
  <cp:lastModifiedBy>Brian D. Fay</cp:lastModifiedBy>
  <cp:revision>43</cp:revision>
  <cp:lastPrinted>2024-05-09T16:12:27Z</cp:lastPrinted>
  <dcterms:created xsi:type="dcterms:W3CDTF">2023-05-09T22:50:05Z</dcterms:created>
  <dcterms:modified xsi:type="dcterms:W3CDTF">2024-05-15T16:59:27Z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0x01010006BB0521A34E7A47AFA51468A039F08A</vt:lpwstr>
  </property>
</Properties>
</file>