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56" r:id="rId5"/>
    <p:sldId id="281" r:id="rId6"/>
    <p:sldId id="263" r:id="rId7"/>
    <p:sldId id="286" r:id="rId8"/>
    <p:sldId id="258" r:id="rId9"/>
    <p:sldId id="265" r:id="rId10"/>
    <p:sldId id="287" r:id="rId11"/>
    <p:sldId id="288" r:id="rId12"/>
    <p:sldId id="264" r:id="rId13"/>
    <p:sldId id="266" r:id="rId14"/>
    <p:sldId id="289" r:id="rId15"/>
    <p:sldId id="290" r:id="rId16"/>
    <p:sldId id="291" r:id="rId17"/>
    <p:sldId id="292" r:id="rId18"/>
    <p:sldId id="283" r:id="rId19"/>
    <p:sldId id="284" r:id="rId20"/>
    <p:sldId id="267" r:id="rId21"/>
    <p:sldId id="280" r:id="rId22"/>
    <p:sldId id="259" r:id="rId23"/>
    <p:sldId id="268" r:id="rId24"/>
    <p:sldId id="309" r:id="rId25"/>
    <p:sldId id="315" r:id="rId26"/>
    <p:sldId id="305" r:id="rId27"/>
    <p:sldId id="303" r:id="rId28"/>
    <p:sldId id="307" r:id="rId29"/>
    <p:sldId id="304" r:id="rId30"/>
    <p:sldId id="308" r:id="rId31"/>
    <p:sldId id="306" r:id="rId32"/>
    <p:sldId id="311" r:id="rId33"/>
    <p:sldId id="310" r:id="rId34"/>
    <p:sldId id="313" r:id="rId35"/>
    <p:sldId id="260" r:id="rId3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E"/>
    <a:srgbClr val="6423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Sources ($ in 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94407132931912"/>
          <c:y val="0.17116548516837857"/>
          <c:w val="0.61185695538057738"/>
          <c:h val="0.66967369440056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 (in Billions)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A-4986-BB42-099880582B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CA-4986-BB42-099880582B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CA-4986-BB42-099880582B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CA-4986-BB42-099880582B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CA-4986-BB42-099880582B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CA-4986-BB42-099880582B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CA-4986-BB42-099880582B7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CA-4986-BB42-099880582B7B}"/>
              </c:ext>
            </c:extLst>
          </c:dPt>
          <c:dLbls>
            <c:dLbl>
              <c:idx val="3"/>
              <c:layout>
                <c:manualLayout>
                  <c:x val="-0.1397058823529412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CA-4986-BB42-099880582B7B}"/>
                </c:ext>
              </c:extLst>
            </c:dLbl>
            <c:dLbl>
              <c:idx val="4"/>
              <c:layout>
                <c:manualLayout>
                  <c:x val="1.7156862745098041E-2"/>
                  <c:y val="3.7942352444236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1764705882352"/>
                      <c:h val="0.13523541494593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DCA-4986-BB42-099880582B7B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40431526941485"/>
                      <c:h val="8.55475732867957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DCA-4986-BB42-099880582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General Fund</c:v>
                </c:pt>
                <c:pt idx="1">
                  <c:v>Income Tax Fund</c:v>
                </c:pt>
                <c:pt idx="2">
                  <c:v>Local Education Revenue</c:v>
                </c:pt>
                <c:pt idx="3">
                  <c:v>Federal Funds</c:v>
                </c:pt>
                <c:pt idx="4">
                  <c:v>Transportation Fund</c:v>
                </c:pt>
                <c:pt idx="5">
                  <c:v>Transp. Investment Fund</c:v>
                </c:pt>
                <c:pt idx="6">
                  <c:v>Dedicated Credits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"$"#,##0.0_);\("$"#,##0.0\)</c:formatCode>
                <c:ptCount val="8"/>
                <c:pt idx="0">
                  <c:v>3.7440859999999998</c:v>
                </c:pt>
                <c:pt idx="1">
                  <c:v>6.5742668000000002</c:v>
                </c:pt>
                <c:pt idx="2">
                  <c:v>1.8253759000000001</c:v>
                </c:pt>
                <c:pt idx="3">
                  <c:v>8.3351745000000008</c:v>
                </c:pt>
                <c:pt idx="4">
                  <c:v>0.87399649999999995</c:v>
                </c:pt>
                <c:pt idx="5">
                  <c:v>2.2423278999999998</c:v>
                </c:pt>
                <c:pt idx="6">
                  <c:v>2.3193087000000001</c:v>
                </c:pt>
                <c:pt idx="7">
                  <c:v>4.9311577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2-47FA-83AB-FBD3CBF9D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Uses ($ in 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77686428902268"/>
          <c:y val="0.17755343299003659"/>
          <c:w val="0.6079170526478308"/>
          <c:h val="0.723911357839818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Uses (in Billions)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13-47EF-97F3-A67ADEC736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13-47EF-97F3-A67ADEC736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13-47EF-97F3-A67ADEC736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13-47EF-97F3-A67ADEC736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13-47EF-97F3-A67ADEC736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13-47EF-97F3-A67ADEC736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13-47EF-97F3-A67ADEC73682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2549019607848"/>
                      <c:h val="9.33090005878651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F13-47EF-97F3-A67ADEC73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Public Education</c:v>
                </c:pt>
                <c:pt idx="1">
                  <c:v>Higher Education</c:v>
                </c:pt>
                <c:pt idx="2">
                  <c:v>Social Services</c:v>
                </c:pt>
                <c:pt idx="3">
                  <c:v>Buildings &amp; Debt</c:v>
                </c:pt>
                <c:pt idx="4">
                  <c:v>General Gov't</c:v>
                </c:pt>
                <c:pt idx="5">
                  <c:v>Law Enforcement</c:v>
                </c:pt>
                <c:pt idx="6">
                  <c:v>Transportation</c:v>
                </c:pt>
              </c:strCache>
            </c:strRef>
          </c:cat>
          <c:val>
            <c:numRef>
              <c:f>Sheet1!$B$2:$B$8</c:f>
              <c:numCache>
                <c:formatCode>"$"#,##0.0_);\("$"#,##0.0\)</c:formatCode>
                <c:ptCount val="7"/>
                <c:pt idx="0">
                  <c:v>8.6487128000000002</c:v>
                </c:pt>
                <c:pt idx="1">
                  <c:v>3.1836532000000002</c:v>
                </c:pt>
                <c:pt idx="2">
                  <c:v>10.353005700000001</c:v>
                </c:pt>
                <c:pt idx="3">
                  <c:v>0.59493850000000004</c:v>
                </c:pt>
                <c:pt idx="4">
                  <c:v>2.6258849999999998</c:v>
                </c:pt>
                <c:pt idx="5">
                  <c:v>1.4567869</c:v>
                </c:pt>
                <c:pt idx="6">
                  <c:v>3.9827119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13-47EF-97F3-A67ADEC73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Sources ($ in 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65280994287478"/>
          <c:y val="0.19475216887143362"/>
          <c:w val="0.58392986722247953"/>
          <c:h val="0.647444419693821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 (in Billions)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A-4986-BB42-099880582B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CA-4986-BB42-099880582B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CA-4986-BB42-099880582B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General Fund</c:v>
                </c:pt>
                <c:pt idx="1">
                  <c:v>Income Tax Fund</c:v>
                </c:pt>
                <c:pt idx="2">
                  <c:v>Uniform School Fund</c:v>
                </c:pt>
              </c:strCache>
            </c:strRef>
          </c:cat>
          <c:val>
            <c:numRef>
              <c:f>Sheet1!$B$2:$B$4</c:f>
              <c:numCache>
                <c:formatCode>"$"#,##0.0_);\("$"#,##0.0\)</c:formatCode>
                <c:ptCount val="3"/>
                <c:pt idx="0">
                  <c:v>4.0367185000000001</c:v>
                </c:pt>
                <c:pt idx="1">
                  <c:v>2.6000524999999999</c:v>
                </c:pt>
                <c:pt idx="2">
                  <c:v>5.2018732999999999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2-47FA-83AB-FBD3CBF9D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Uses ($</a:t>
            </a:r>
            <a:r>
              <a:rPr lang="en-US" baseline="0" dirty="0"/>
              <a:t> </a:t>
            </a:r>
            <a:r>
              <a:rPr lang="en-US" dirty="0"/>
              <a:t>in 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67882507333642"/>
          <c:y val="0.19634997495336792"/>
          <c:w val="0.585858229118419"/>
          <c:h val="0.69764357537842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Uses (in Billions)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13-47EF-97F3-A67ADEC736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13-47EF-97F3-A67ADEC736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13-47EF-97F3-A67ADEC736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13-47EF-97F3-A67ADEC736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13-47EF-97F3-A67ADEC736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13-47EF-97F3-A67ADEC736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13-47EF-97F3-A67ADEC736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D26-439D-95A4-6CF20ECEE708}"/>
              </c:ext>
            </c:extLst>
          </c:dPt>
          <c:dLbls>
            <c:dLbl>
              <c:idx val="2"/>
              <c:layout>
                <c:manualLayout>
                  <c:x val="-1.4705882352941166E-2"/>
                  <c:y val="0.169281264751209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450980392157"/>
                      <c:h val="0.13558565204541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13-47EF-97F3-A67ADEC73682}"/>
                </c:ext>
              </c:extLst>
            </c:dLbl>
            <c:dLbl>
              <c:idx val="3"/>
              <c:layout>
                <c:manualLayout>
                  <c:x val="-1.9333217538984097E-2"/>
                  <c:y val="0.168879137000690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3372703412074"/>
                      <c:h val="0.13558565204541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F13-47EF-97F3-A67ADEC73682}"/>
                </c:ext>
              </c:extLst>
            </c:dLbl>
            <c:dLbl>
              <c:idx val="4"/>
              <c:layout>
                <c:manualLayout>
                  <c:x val="-5.3921568627450983E-2"/>
                  <c:y val="6.8841112340082972E-2"/>
                </c:manualLayout>
              </c:layout>
              <c:numFmt formatCode="&quot;$&quot;#,##0.00_);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13-47EF-97F3-A67ADEC73682}"/>
                </c:ext>
              </c:extLst>
            </c:dLbl>
            <c:dLbl>
              <c:idx val="5"/>
              <c:layout>
                <c:manualLayout>
                  <c:x val="-5.1470588235294115E-2"/>
                  <c:y val="2.62677824613946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13-47EF-97F3-A67ADEC73682}"/>
                </c:ext>
              </c:extLst>
            </c:dLbl>
            <c:dLbl>
              <c:idx val="6"/>
              <c:layout>
                <c:manualLayout>
                  <c:x val="-9.3137254901960828E-2"/>
                  <c:y val="1.1674662116546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13-47EF-97F3-A67ADEC73682}"/>
                </c:ext>
              </c:extLst>
            </c:dLbl>
            <c:dLbl>
              <c:idx val="7"/>
              <c:layout>
                <c:manualLayout>
                  <c:x val="0.13602941176470587"/>
                  <c:y val="-6.5442216959683249E-3"/>
                </c:manualLayout>
              </c:layout>
              <c:numFmt formatCode="&quot;$&quot;#,##0.00_);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1764705882353"/>
                      <c:h val="9.33090005878651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D26-439D-95A4-6CF20ECEE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Public Education</c:v>
                </c:pt>
                <c:pt idx="1">
                  <c:v>Higher Education</c:v>
                </c:pt>
                <c:pt idx="2">
                  <c:v>Social Services</c:v>
                </c:pt>
                <c:pt idx="3">
                  <c:v>Other Capital Budgets</c:v>
                </c:pt>
                <c:pt idx="4">
                  <c:v>Debt Service</c:v>
                </c:pt>
                <c:pt idx="5">
                  <c:v>General Gov't</c:v>
                </c:pt>
                <c:pt idx="6">
                  <c:v>Law Enforcement</c:v>
                </c:pt>
                <c:pt idx="7">
                  <c:v>Transportation</c:v>
                </c:pt>
              </c:strCache>
            </c:strRef>
          </c:cat>
          <c:val>
            <c:numRef>
              <c:f>Sheet1!$B$2:$B$9</c:f>
              <c:numCache>
                <c:formatCode>"$"#,##0.0_);\("$"#,##0.0\)</c:formatCode>
                <c:ptCount val="8"/>
                <c:pt idx="0">
                  <c:v>5.9347760999999997</c:v>
                </c:pt>
                <c:pt idx="1">
                  <c:v>2.0138237000000001</c:v>
                </c:pt>
                <c:pt idx="2">
                  <c:v>1.7922625000000001</c:v>
                </c:pt>
                <c:pt idx="3">
                  <c:v>0.31136009999999997</c:v>
                </c:pt>
                <c:pt idx="4">
                  <c:v>3.1875399999999998E-2</c:v>
                </c:pt>
                <c:pt idx="5">
                  <c:v>0.72059989999999996</c:v>
                </c:pt>
                <c:pt idx="6">
                  <c:v>1.0224546000000001</c:v>
                </c:pt>
                <c:pt idx="7">
                  <c:v>1.1492E-2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13-47EF-97F3-A67ADEC73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07DD77-3B6B-449E-9252-D9A8F4A55B8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572E5C-8562-4830-9718-BDEF77A3C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0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03630-91B3-4F58-133C-0A6DD1A3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D2ECA-5FF0-47A8-25A2-73ABE236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CCB3D-DBB0-09FD-6CC7-4379EC67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73FB7-F2EB-9A11-4DCE-3B0126BA9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94602-B1F6-A24B-6838-70E5AA6DD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96EA5-5A02-68C7-F426-8426018F4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FB4CC-A377-2CC5-F436-079EC547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75F5-4095-334A-43B3-6891ADF35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1284288"/>
            <a:ext cx="5010150" cy="2817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9074" y="4267154"/>
            <a:ext cx="6392581" cy="4713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72E5C-8562-4830-9718-BDEF77A3C4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DD2B0D-D54A-43CA-81C1-9B7D47ACDC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613" y="2276598"/>
            <a:ext cx="9382720" cy="9195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1072" y="4554291"/>
            <a:ext cx="5520267" cy="5198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15" name="L-Shape 13">
            <a:extLst>
              <a:ext uri="{FF2B5EF4-FFF2-40B4-BE49-F238E27FC236}">
                <a16:creationId xmlns:a16="http://schemas.microsoft.com/office/drawing/2014/main" id="{7C2CD088-7509-4DF7-81A4-E53C94C5EC8A}"/>
              </a:ext>
            </a:extLst>
          </p:cNvPr>
          <p:cNvSpPr/>
          <p:nvPr userDrawn="1"/>
        </p:nvSpPr>
        <p:spPr>
          <a:xfrm rot="5400000">
            <a:off x="1563254" y="1934226"/>
            <a:ext cx="1293091" cy="1293091"/>
          </a:xfrm>
          <a:custGeom>
            <a:avLst/>
            <a:gdLst>
              <a:gd name="connsiteX0" fmla="*/ 0 w 1293091"/>
              <a:gd name="connsiteY0" fmla="*/ 0 h 1293091"/>
              <a:gd name="connsiteX1" fmla="*/ 646546 w 1293091"/>
              <a:gd name="connsiteY1" fmla="*/ 0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360219 w 1293091"/>
              <a:gd name="connsiteY2" fmla="*/ 665019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655782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14037 w 1293091"/>
              <a:gd name="connsiteY2" fmla="*/ 988291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0 h 1293091"/>
              <a:gd name="connsiteX1" fmla="*/ 323273 w 1293091"/>
              <a:gd name="connsiteY1" fmla="*/ 18473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0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091" h="1293091">
                <a:moveTo>
                  <a:pt x="0" y="0"/>
                </a:moveTo>
                <a:lnTo>
                  <a:pt x="323273" y="0"/>
                </a:lnTo>
                <a:cubicBezTo>
                  <a:pt x="320194" y="329430"/>
                  <a:pt x="317116" y="649625"/>
                  <a:pt x="314037" y="979055"/>
                </a:cubicBezTo>
                <a:lnTo>
                  <a:pt x="1293091" y="997528"/>
                </a:lnTo>
                <a:lnTo>
                  <a:pt x="1293091" y="1293091"/>
                </a:lnTo>
                <a:lnTo>
                  <a:pt x="0" y="129309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2C8ADE3-5EED-4CA9-825C-70FDFC45C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0338" y="5096934"/>
            <a:ext cx="5521325" cy="37578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POSITION/TITLE OF PRESENTER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202F2D6E-BDAE-4938-AB40-3B9ACA573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0338" y="5497518"/>
            <a:ext cx="5521325" cy="5191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75FAE-2D0C-44BA-9CCE-12244C7BC0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681" y="341597"/>
            <a:ext cx="2054468" cy="9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7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DD2B0D-D54A-43CA-81C1-9B7D47ACDC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087" y="2509479"/>
            <a:ext cx="8437532" cy="919520"/>
          </a:xfrm>
        </p:spPr>
        <p:txBody>
          <a:bodyPr anchor="b">
            <a:normAutofit/>
          </a:bodyPr>
          <a:lstStyle>
            <a:lvl1pPr algn="l">
              <a:defRPr sz="4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L-Shape 13">
            <a:extLst>
              <a:ext uri="{FF2B5EF4-FFF2-40B4-BE49-F238E27FC236}">
                <a16:creationId xmlns:a16="http://schemas.microsoft.com/office/drawing/2014/main" id="{7C2CD088-7509-4DF7-81A4-E53C94C5EC8A}"/>
              </a:ext>
            </a:extLst>
          </p:cNvPr>
          <p:cNvSpPr/>
          <p:nvPr userDrawn="1"/>
        </p:nvSpPr>
        <p:spPr>
          <a:xfrm rot="16200000">
            <a:off x="9468248" y="2507673"/>
            <a:ext cx="1293091" cy="1293091"/>
          </a:xfrm>
          <a:custGeom>
            <a:avLst/>
            <a:gdLst>
              <a:gd name="connsiteX0" fmla="*/ 0 w 1293091"/>
              <a:gd name="connsiteY0" fmla="*/ 0 h 1293091"/>
              <a:gd name="connsiteX1" fmla="*/ 646546 w 1293091"/>
              <a:gd name="connsiteY1" fmla="*/ 0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360219 w 1293091"/>
              <a:gd name="connsiteY2" fmla="*/ 665019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655782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14037 w 1293091"/>
              <a:gd name="connsiteY2" fmla="*/ 988291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0 h 1293091"/>
              <a:gd name="connsiteX1" fmla="*/ 323273 w 1293091"/>
              <a:gd name="connsiteY1" fmla="*/ 18473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0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091" h="1293091">
                <a:moveTo>
                  <a:pt x="0" y="0"/>
                </a:moveTo>
                <a:lnTo>
                  <a:pt x="323273" y="0"/>
                </a:lnTo>
                <a:cubicBezTo>
                  <a:pt x="320194" y="329430"/>
                  <a:pt x="317116" y="649625"/>
                  <a:pt x="314037" y="979055"/>
                </a:cubicBezTo>
                <a:lnTo>
                  <a:pt x="1293091" y="997528"/>
                </a:lnTo>
                <a:lnTo>
                  <a:pt x="1293091" y="1293091"/>
                </a:lnTo>
                <a:lnTo>
                  <a:pt x="0" y="129309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03E45-C7C7-4750-BE98-4F41A7F4E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087" y="3667125"/>
            <a:ext cx="728345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D7E9A-7824-431E-921D-F86244381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2382" y="5649459"/>
            <a:ext cx="2164950" cy="9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27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DD2B0D-D54A-43CA-81C1-9B7D47ACDC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087" y="2509479"/>
            <a:ext cx="8437532" cy="9195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L-Shape 13">
            <a:extLst>
              <a:ext uri="{FF2B5EF4-FFF2-40B4-BE49-F238E27FC236}">
                <a16:creationId xmlns:a16="http://schemas.microsoft.com/office/drawing/2014/main" id="{7C2CD088-7509-4DF7-81A4-E53C94C5EC8A}"/>
              </a:ext>
            </a:extLst>
          </p:cNvPr>
          <p:cNvSpPr/>
          <p:nvPr userDrawn="1"/>
        </p:nvSpPr>
        <p:spPr>
          <a:xfrm rot="16200000">
            <a:off x="9468248" y="2507673"/>
            <a:ext cx="1293091" cy="1293091"/>
          </a:xfrm>
          <a:custGeom>
            <a:avLst/>
            <a:gdLst>
              <a:gd name="connsiteX0" fmla="*/ 0 w 1293091"/>
              <a:gd name="connsiteY0" fmla="*/ 0 h 1293091"/>
              <a:gd name="connsiteX1" fmla="*/ 646546 w 1293091"/>
              <a:gd name="connsiteY1" fmla="*/ 0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360219 w 1293091"/>
              <a:gd name="connsiteY2" fmla="*/ 665019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655782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14037 w 1293091"/>
              <a:gd name="connsiteY2" fmla="*/ 988291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0 h 1293091"/>
              <a:gd name="connsiteX1" fmla="*/ 323273 w 1293091"/>
              <a:gd name="connsiteY1" fmla="*/ 18473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0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091" h="1293091">
                <a:moveTo>
                  <a:pt x="0" y="0"/>
                </a:moveTo>
                <a:lnTo>
                  <a:pt x="323273" y="0"/>
                </a:lnTo>
                <a:cubicBezTo>
                  <a:pt x="320194" y="329430"/>
                  <a:pt x="317116" y="649625"/>
                  <a:pt x="314037" y="979055"/>
                </a:cubicBezTo>
                <a:lnTo>
                  <a:pt x="1293091" y="997528"/>
                </a:lnTo>
                <a:lnTo>
                  <a:pt x="1293091" y="1293091"/>
                </a:lnTo>
                <a:lnTo>
                  <a:pt x="0" y="12930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03E45-C7C7-4750-BE98-4F41A7F4E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087" y="3667125"/>
            <a:ext cx="728345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D7E9A-7824-431E-921D-F86244381C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2382" y="5649459"/>
            <a:ext cx="2164950" cy="9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0DA4FA-004E-ECD7-3A73-41112D6D9CA2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B6F9F4-83FB-40E6-93B5-799A8355DE30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75841-394D-45D9-BF8E-A47254ADF500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02A7FF-2B29-458A-9F52-6E4F1F362BC7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7847FEA-7C0D-40EF-9E4F-06D807D7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D769E7-C3BA-441F-A073-CF66F09114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5" name="Footer Placeholder 12">
            <a:extLst>
              <a:ext uri="{FF2B5EF4-FFF2-40B4-BE49-F238E27FC236}">
                <a16:creationId xmlns:a16="http://schemas.microsoft.com/office/drawing/2014/main" id="{987F8473-BF5D-48DF-A6BF-BDB1BFC22D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11819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E0DA4FA-004E-ECD7-3A73-41112D6D9CA2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B6F9F4-83FB-40E6-93B5-799A8355DE30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75841-394D-45D9-BF8E-A47254ADF500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02A7FF-2B29-458A-9F52-6E4F1F362BC7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7847FEA-7C0D-40EF-9E4F-06D807D7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D769E7-C3BA-441F-A073-CF66F0911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5" name="Footer Placeholder 12">
            <a:extLst>
              <a:ext uri="{FF2B5EF4-FFF2-40B4-BE49-F238E27FC236}">
                <a16:creationId xmlns:a16="http://schemas.microsoft.com/office/drawing/2014/main" id="{987F8473-BF5D-48DF-A6BF-BDB1BFC22D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38015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300CE-4CEA-8D0D-64A3-4CD234618D01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381"/>
            <a:ext cx="5157787" cy="7316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3381"/>
            <a:ext cx="5183188" cy="731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9FC4DF-D42E-4BFE-8337-DBD30D6E928C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9FBDCB-1816-43A4-81D4-48D3F76369E7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D337E9-9FDB-4CFC-A236-C598DBA5688F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14B9686-E592-43F5-A802-9C571146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262C4A-1693-4A89-8378-3811B7B63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7" name="Footer Placeholder 12">
            <a:extLst>
              <a:ext uri="{FF2B5EF4-FFF2-40B4-BE49-F238E27FC236}">
                <a16:creationId xmlns:a16="http://schemas.microsoft.com/office/drawing/2014/main" id="{475FA8D4-DDE0-4E1B-AB92-49F593871D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37720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300CE-4CEA-8D0D-64A3-4CD234618D01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381"/>
            <a:ext cx="5157787" cy="7316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3381"/>
            <a:ext cx="5183188" cy="731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9FC4DF-D42E-4BFE-8337-DBD30D6E928C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9FBDCB-1816-43A4-81D4-48D3F76369E7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D337E9-9FDB-4CFC-A236-C598DBA5688F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14B9686-E592-43F5-A802-9C571146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262C4A-1693-4A89-8378-3811B7B63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7" name="Footer Placeholder 12">
            <a:extLst>
              <a:ext uri="{FF2B5EF4-FFF2-40B4-BE49-F238E27FC236}">
                <a16:creationId xmlns:a16="http://schemas.microsoft.com/office/drawing/2014/main" id="{475FA8D4-DDE0-4E1B-AB92-49F593871D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425115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C3E233-A722-4352-B8AD-0FC54C6DA556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149EA-ED3B-4D71-A920-7121BCF1CF2A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1A7414-ABDA-48A2-A304-0AEAE310B2DB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957C52-7B25-4453-9910-626B8838791A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3C1A8CA-3495-44DF-8970-3521E085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AA9492-300A-4218-9111-57F9BE270A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B437AD51-8EF9-46AC-B130-F15871AA7A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 | Utah State Legislature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9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C3E233-A722-4352-B8AD-0FC54C6DA556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149EA-ED3B-4D71-A920-7121BCF1CF2A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1A7414-ABDA-48A2-A304-0AEAE310B2DB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957C52-7B25-4453-9910-626B8838791A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3C1A8CA-3495-44DF-8970-3521E085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AA9492-300A-4218-9111-57F9BE270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B437AD51-8EF9-46AC-B130-F15871AA7A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96067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F7080-7816-8161-A543-84780D03E906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B03EC-4903-4ED6-8686-28CA32CF87D9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E9889E-87D8-42A5-82AC-F768B97437DA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495436-8CC5-43EB-8793-959CEDA5A878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CE0A834-3754-4F37-BC1D-C239EB84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3CED9F-FDA8-4B0B-950E-2492AB2E2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2" name="Footer Placeholder 12">
            <a:extLst>
              <a:ext uri="{FF2B5EF4-FFF2-40B4-BE49-F238E27FC236}">
                <a16:creationId xmlns:a16="http://schemas.microsoft.com/office/drawing/2014/main" id="{8ED025FD-E177-41AF-9FCC-8B7645CA61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88871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F7080-7816-8161-A543-84780D03E906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B03EC-4903-4ED6-8686-28CA32CF87D9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E9889E-87D8-42A5-82AC-F768B97437DA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495436-8CC5-43EB-8793-959CEDA5A878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CE0A834-3754-4F37-BC1D-C239EB84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3CED9F-FDA8-4B0B-950E-2492AB2E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2" name="Footer Placeholder 12">
            <a:extLst>
              <a:ext uri="{FF2B5EF4-FFF2-40B4-BE49-F238E27FC236}">
                <a16:creationId xmlns:a16="http://schemas.microsoft.com/office/drawing/2014/main" id="{8ED025FD-E177-41AF-9FCC-8B7645CA61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08628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DD2B0D-D54A-43CA-81C1-9B7D47ACDC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613" y="2276598"/>
            <a:ext cx="9382720" cy="9195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1072" y="4554291"/>
            <a:ext cx="5520267" cy="5198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15" name="L-Shape 13">
            <a:extLst>
              <a:ext uri="{FF2B5EF4-FFF2-40B4-BE49-F238E27FC236}">
                <a16:creationId xmlns:a16="http://schemas.microsoft.com/office/drawing/2014/main" id="{7C2CD088-7509-4DF7-81A4-E53C94C5EC8A}"/>
              </a:ext>
            </a:extLst>
          </p:cNvPr>
          <p:cNvSpPr/>
          <p:nvPr userDrawn="1"/>
        </p:nvSpPr>
        <p:spPr>
          <a:xfrm rot="5400000">
            <a:off x="1563254" y="1934226"/>
            <a:ext cx="1293091" cy="1293091"/>
          </a:xfrm>
          <a:custGeom>
            <a:avLst/>
            <a:gdLst>
              <a:gd name="connsiteX0" fmla="*/ 0 w 1293091"/>
              <a:gd name="connsiteY0" fmla="*/ 0 h 1293091"/>
              <a:gd name="connsiteX1" fmla="*/ 646546 w 1293091"/>
              <a:gd name="connsiteY1" fmla="*/ 0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646546 w 1293091"/>
              <a:gd name="connsiteY2" fmla="*/ 646546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46182 h 1293091"/>
              <a:gd name="connsiteX2" fmla="*/ 360219 w 1293091"/>
              <a:gd name="connsiteY2" fmla="*/ 665019 h 1293091"/>
              <a:gd name="connsiteX3" fmla="*/ 1293091 w 1293091"/>
              <a:gd name="connsiteY3" fmla="*/ 646546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655782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60219 w 1293091"/>
              <a:gd name="connsiteY2" fmla="*/ 674255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9236 h 1302327"/>
              <a:gd name="connsiteX1" fmla="*/ 323273 w 1293091"/>
              <a:gd name="connsiteY1" fmla="*/ 0 h 1302327"/>
              <a:gd name="connsiteX2" fmla="*/ 314037 w 1293091"/>
              <a:gd name="connsiteY2" fmla="*/ 988291 h 1302327"/>
              <a:gd name="connsiteX3" fmla="*/ 1293091 w 1293091"/>
              <a:gd name="connsiteY3" fmla="*/ 1006764 h 1302327"/>
              <a:gd name="connsiteX4" fmla="*/ 1293091 w 1293091"/>
              <a:gd name="connsiteY4" fmla="*/ 1302327 h 1302327"/>
              <a:gd name="connsiteX5" fmla="*/ 0 w 1293091"/>
              <a:gd name="connsiteY5" fmla="*/ 1302327 h 1302327"/>
              <a:gd name="connsiteX6" fmla="*/ 0 w 1293091"/>
              <a:gd name="connsiteY6" fmla="*/ 9236 h 1302327"/>
              <a:gd name="connsiteX0" fmla="*/ 0 w 1293091"/>
              <a:gd name="connsiteY0" fmla="*/ 0 h 1293091"/>
              <a:gd name="connsiteX1" fmla="*/ 323273 w 1293091"/>
              <a:gd name="connsiteY1" fmla="*/ 18473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  <a:gd name="connsiteX0" fmla="*/ 0 w 1293091"/>
              <a:gd name="connsiteY0" fmla="*/ 0 h 1293091"/>
              <a:gd name="connsiteX1" fmla="*/ 323273 w 1293091"/>
              <a:gd name="connsiteY1" fmla="*/ 0 h 1293091"/>
              <a:gd name="connsiteX2" fmla="*/ 314037 w 1293091"/>
              <a:gd name="connsiteY2" fmla="*/ 979055 h 1293091"/>
              <a:gd name="connsiteX3" fmla="*/ 1293091 w 1293091"/>
              <a:gd name="connsiteY3" fmla="*/ 997528 h 1293091"/>
              <a:gd name="connsiteX4" fmla="*/ 1293091 w 1293091"/>
              <a:gd name="connsiteY4" fmla="*/ 1293091 h 1293091"/>
              <a:gd name="connsiteX5" fmla="*/ 0 w 1293091"/>
              <a:gd name="connsiteY5" fmla="*/ 1293091 h 1293091"/>
              <a:gd name="connsiteX6" fmla="*/ 0 w 1293091"/>
              <a:gd name="connsiteY6" fmla="*/ 0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091" h="1293091">
                <a:moveTo>
                  <a:pt x="0" y="0"/>
                </a:moveTo>
                <a:lnTo>
                  <a:pt x="323273" y="0"/>
                </a:lnTo>
                <a:cubicBezTo>
                  <a:pt x="320194" y="329430"/>
                  <a:pt x="317116" y="649625"/>
                  <a:pt x="314037" y="979055"/>
                </a:cubicBezTo>
                <a:lnTo>
                  <a:pt x="1293091" y="997528"/>
                </a:lnTo>
                <a:lnTo>
                  <a:pt x="1293091" y="1293091"/>
                </a:lnTo>
                <a:lnTo>
                  <a:pt x="0" y="12930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2C8ADE3-5EED-4CA9-825C-70FDFC45C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0338" y="5096934"/>
            <a:ext cx="5521325" cy="37578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POSITION/TITLE OF PRESENTER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202F2D6E-BDAE-4938-AB40-3B9ACA573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0338" y="5497518"/>
            <a:ext cx="5521325" cy="5191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75FAE-2D0C-44BA-9CCE-12244C7BC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81" y="341597"/>
            <a:ext cx="2054468" cy="9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C8FF97-1269-EE64-87FA-4C8C3B867546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DF7DF3-A752-4EFB-99EC-B67F9B97A264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C943BB-70AA-429D-84B9-AED842E817C1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E19F9F-0940-4F45-B423-530315DF032F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9622634-F24C-49BB-A915-0BBB8818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801FF5-086C-4938-86B6-E8B28E53F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1" name="Footer Placeholder 12">
            <a:extLst>
              <a:ext uri="{FF2B5EF4-FFF2-40B4-BE49-F238E27FC236}">
                <a16:creationId xmlns:a16="http://schemas.microsoft.com/office/drawing/2014/main" id="{D4934F23-34C7-4541-84E4-9097C13F72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524164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C8FF97-1269-EE64-87FA-4C8C3B867546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DF7DF3-A752-4EFB-99EC-B67F9B97A264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C943BB-70AA-429D-84B9-AED842E817C1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E19F9F-0940-4F45-B423-530315DF032F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9622634-F24C-49BB-A915-0BBB8818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801FF5-086C-4938-86B6-E8B28E53F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1" name="Footer Placeholder 12">
            <a:extLst>
              <a:ext uri="{FF2B5EF4-FFF2-40B4-BE49-F238E27FC236}">
                <a16:creationId xmlns:a16="http://schemas.microsoft.com/office/drawing/2014/main" id="{D4934F23-34C7-4541-84E4-9097C13F72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404870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43B41F-E282-7EAC-031E-9C4BDD67F480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08A535-759F-42C2-B73E-65BE6442BA84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67F01E-D431-4BDF-B681-CBCBAC2915A4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9ED22A-BDE4-4D1C-8F8D-2630CE79104B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AF3AA8D-CC18-4C47-8F50-3D3E6C8A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B4CB3F-E3D9-43A8-B335-71394DB9D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1" name="Footer Placeholder 12">
            <a:extLst>
              <a:ext uri="{FF2B5EF4-FFF2-40B4-BE49-F238E27FC236}">
                <a16:creationId xmlns:a16="http://schemas.microsoft.com/office/drawing/2014/main" id="{A16EA6E4-214F-4454-BCE6-10DDDCE6B9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52239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43B41F-E282-7EAC-031E-9C4BDD67F480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08A535-759F-42C2-B73E-65BE6442BA84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67F01E-D431-4BDF-B681-CBCBAC2915A4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9ED22A-BDE4-4D1C-8F8D-2630CE79104B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AF3AA8D-CC18-4C47-8F50-3D3E6C8A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B4CB3F-E3D9-43A8-B335-71394DB9D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1" name="Footer Placeholder 12">
            <a:extLst>
              <a:ext uri="{FF2B5EF4-FFF2-40B4-BE49-F238E27FC236}">
                <a16:creationId xmlns:a16="http://schemas.microsoft.com/office/drawing/2014/main" id="{A16EA6E4-214F-4454-BCE6-10DDDCE6B9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54842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A77E26-0714-2B47-1634-C59066DC32B3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384B5F-9AD0-43AF-87BE-16DB1B743465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939810-F839-4066-9251-135718548EF3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C8B0C8-BED6-4BF9-B79C-D6B251ED628A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DB3CCAD4-F02B-44BD-A30B-627ED50C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99CAAC-063B-4F88-8108-D8571A94F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482B0E93-B0EA-4C44-A018-E30A4D1B1B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449786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A77E26-0714-2B47-1634-C59066DC32B3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384B5F-9AD0-43AF-87BE-16DB1B743465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939810-F839-4066-9251-135718548EF3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C8B0C8-BED6-4BF9-B79C-D6B251ED628A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DB3CCAD4-F02B-44BD-A30B-627ED50C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99CAAC-063B-4F88-8108-D8571A94F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482B0E93-B0EA-4C44-A018-E30A4D1B1B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59174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DC284A-80BC-11E6-6A45-978853E3FA98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4F8188-D5B0-40C8-869E-2447B3B9A63E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E65CE9-5F64-4448-ABC1-2AB51062F0FC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82740-2AF1-45CF-9AB8-0971950D636C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739B8-4720-4839-B954-1DE36696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398CD1-6C62-4205-8857-07F55EA84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5B351BCA-0EAD-4BDB-94C3-F4A929E86C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962790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DC284A-80BC-11E6-6A45-978853E3FA98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4F8188-D5B0-40C8-869E-2447B3B9A63E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E65CE9-5F64-4448-ABC1-2AB51062F0FC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82740-2AF1-45CF-9AB8-0971950D636C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739B8-4720-4839-B954-1DE36696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398CD1-6C62-4205-8857-07F55EA84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5B351BCA-0EAD-4BDB-94C3-F4A929E86C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394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7CC0EC-A163-F642-1B8B-F97D83D431A9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9C3DE-826F-4715-8FE2-C9F6100322C4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EFD0F-E05B-4D70-93AF-7AFDDED55F2D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4418E-A0D0-4D51-9D43-D168A7C699C9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594556-F16D-4B38-B540-423E70042A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C3C5C88-EFB1-401B-A7F9-2ACF19727F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73536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7CC0EC-A163-F642-1B8B-F97D83D431A9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9C3DE-826F-4715-8FE2-C9F6100322C4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EFD0F-E05B-4D70-93AF-7AFDDED55F2D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4418E-A0D0-4D51-9D43-D168A7C699C9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594556-F16D-4B38-B540-423E70042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C3C5C88-EFB1-401B-A7F9-2ACF19727F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62811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por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C8916B-0B88-465E-A078-FDE88FE46ED9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F8069E-6F83-13E9-2D62-91A4781B8501}"/>
              </a:ext>
            </a:extLst>
          </p:cNvPr>
          <p:cNvSpPr/>
          <p:nvPr userDrawn="1"/>
        </p:nvSpPr>
        <p:spPr>
          <a:xfrm>
            <a:off x="8847458" y="0"/>
            <a:ext cx="2506342" cy="1690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42350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40EC2838-E146-2821-6AD9-C3622E388262}"/>
              </a:ext>
            </a:extLst>
          </p:cNvPr>
          <p:cNvSpPr/>
          <p:nvPr userDrawn="1"/>
        </p:nvSpPr>
        <p:spPr>
          <a:xfrm rot="13500000">
            <a:off x="9944232" y="1079940"/>
            <a:ext cx="312794" cy="31279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55B10BB-7D56-821F-7D5E-AE9812FE67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9791" y="358774"/>
            <a:ext cx="1645771" cy="81111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Roboto Slab Black" pitchFamily="2" charset="0"/>
              </a:rPr>
              <a:t>REPORT</a:t>
            </a:r>
            <a:br>
              <a:rPr lang="en-US" b="1" dirty="0">
                <a:solidFill>
                  <a:schemeClr val="bg1"/>
                </a:solidFill>
                <a:latin typeface="+mj-lt"/>
                <a:ea typeface="Roboto Slab Black" pitchFamily="2" charset="0"/>
              </a:rPr>
            </a:br>
            <a:r>
              <a:rPr lang="en-US" sz="1800" b="1" dirty="0">
                <a:solidFill>
                  <a:schemeClr val="bg1"/>
                </a:solidFill>
                <a:latin typeface="+mj-lt"/>
                <a:ea typeface="Roboto Slab" pitchFamily="2" charset="0"/>
              </a:rPr>
              <a:t>PAGE #</a:t>
            </a:r>
            <a:endParaRPr lang="en-US" sz="1800" b="1" dirty="0">
              <a:solidFill>
                <a:schemeClr val="bg1"/>
              </a:solidFill>
              <a:latin typeface="+mj-lt"/>
              <a:ea typeface="Roboto Slab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1307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C978AE-C45F-44AB-94B9-03C775BC408E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AFFD57-3B99-49FB-AD68-93FDE7AAF9CD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BC172-32AE-40F5-A54E-B51C1E011177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DD890F2-CF04-4D16-A06F-58745DC8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9A21DA-CC35-4B22-B330-6C8E63671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7" name="Footer Placeholder 12">
            <a:extLst>
              <a:ext uri="{FF2B5EF4-FFF2-40B4-BE49-F238E27FC236}">
                <a16:creationId xmlns:a16="http://schemas.microsoft.com/office/drawing/2014/main" id="{97583C82-6CBC-4785-981E-F861761C69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52081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por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C8916B-0B88-465E-A078-FDE88FE46ED9}"/>
              </a:ext>
            </a:extLst>
          </p:cNvPr>
          <p:cNvSpPr/>
          <p:nvPr userDrawn="1"/>
        </p:nvSpPr>
        <p:spPr>
          <a:xfrm>
            <a:off x="0" y="0"/>
            <a:ext cx="12192000" cy="63245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F8069E-6F83-13E9-2D62-91A4781B8501}"/>
              </a:ext>
            </a:extLst>
          </p:cNvPr>
          <p:cNvSpPr/>
          <p:nvPr userDrawn="1"/>
        </p:nvSpPr>
        <p:spPr>
          <a:xfrm>
            <a:off x="8847458" y="0"/>
            <a:ext cx="2506342" cy="1690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42350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40EC2838-E146-2821-6AD9-C3622E388262}"/>
              </a:ext>
            </a:extLst>
          </p:cNvPr>
          <p:cNvSpPr/>
          <p:nvPr userDrawn="1"/>
        </p:nvSpPr>
        <p:spPr>
          <a:xfrm rot="13500000">
            <a:off x="9944232" y="1079940"/>
            <a:ext cx="312794" cy="31279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55B10BB-7D56-821F-7D5E-AE9812FE67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9791" y="358774"/>
            <a:ext cx="1645771" cy="81111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Roboto Slab Black" pitchFamily="2" charset="0"/>
              </a:rPr>
              <a:t>REPORT</a:t>
            </a:r>
            <a:br>
              <a:rPr lang="en-US" b="1" dirty="0">
                <a:solidFill>
                  <a:schemeClr val="bg1"/>
                </a:solidFill>
                <a:latin typeface="+mj-lt"/>
                <a:ea typeface="Roboto Slab Black" pitchFamily="2" charset="0"/>
              </a:rPr>
            </a:br>
            <a:r>
              <a:rPr lang="en-US" sz="1800" b="1" dirty="0">
                <a:solidFill>
                  <a:schemeClr val="bg1"/>
                </a:solidFill>
                <a:latin typeface="+mj-lt"/>
                <a:ea typeface="Roboto Slab" pitchFamily="2" charset="0"/>
              </a:rPr>
              <a:t>PAGE #</a:t>
            </a:r>
            <a:endParaRPr lang="en-US" sz="1800" b="1" dirty="0">
              <a:solidFill>
                <a:schemeClr val="bg1"/>
              </a:solidFill>
              <a:latin typeface="+mj-lt"/>
              <a:ea typeface="Roboto Slab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1307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C978AE-C45F-44AB-94B9-03C775BC408E}"/>
              </a:ext>
            </a:extLst>
          </p:cNvPr>
          <p:cNvSpPr/>
          <p:nvPr userDrawn="1"/>
        </p:nvSpPr>
        <p:spPr>
          <a:xfrm>
            <a:off x="10825018" y="6321135"/>
            <a:ext cx="1366982" cy="536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AFFD57-3B99-49FB-AD68-93FDE7AAF9CD}"/>
              </a:ext>
            </a:extLst>
          </p:cNvPr>
          <p:cNvSpPr/>
          <p:nvPr userDrawn="1"/>
        </p:nvSpPr>
        <p:spPr>
          <a:xfrm>
            <a:off x="838199" y="6321137"/>
            <a:ext cx="9986817" cy="53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BC172-32AE-40F5-A54E-B51C1E011177}"/>
              </a:ext>
            </a:extLst>
          </p:cNvPr>
          <p:cNvSpPr/>
          <p:nvPr userDrawn="1"/>
        </p:nvSpPr>
        <p:spPr>
          <a:xfrm>
            <a:off x="0" y="6321135"/>
            <a:ext cx="838200" cy="55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DD890F2-CF04-4D16-A06F-58745DC8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736" y="6411766"/>
            <a:ext cx="1027545" cy="2825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8CA00F9-7BF8-4B40-8EA6-CB589B54B5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9A21DA-CC35-4B22-B330-6C8E63671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67" r="767"/>
          <a:stretch/>
        </p:blipFill>
        <p:spPr>
          <a:xfrm>
            <a:off x="245477" y="6411771"/>
            <a:ext cx="303733" cy="401892"/>
          </a:xfrm>
          <a:prstGeom prst="rect">
            <a:avLst/>
          </a:prstGeom>
        </p:spPr>
      </p:pic>
      <p:sp>
        <p:nvSpPr>
          <p:cNvPr id="27" name="Footer Placeholder 12">
            <a:extLst>
              <a:ext uri="{FF2B5EF4-FFF2-40B4-BE49-F238E27FC236}">
                <a16:creationId xmlns:a16="http://schemas.microsoft.com/office/drawing/2014/main" id="{97583C82-6CBC-4785-981E-F861761C69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41088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073DCD-5CFF-4F72-AA54-EE29AE3473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366" y="2362108"/>
            <a:ext cx="9269268" cy="9018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798" y="3856183"/>
            <a:ext cx="926926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023259-5DEA-461B-9DF2-ABC390136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6" r="86"/>
          <a:stretch/>
        </p:blipFill>
        <p:spPr>
          <a:xfrm>
            <a:off x="5775888" y="940970"/>
            <a:ext cx="635089" cy="82887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3AA938-DB21-41F5-A209-B256072002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5541" y="1832902"/>
            <a:ext cx="5735781" cy="249238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</p:spTree>
    <p:extLst>
      <p:ext uri="{BB962C8B-B14F-4D97-AF65-F5344CB8AC3E}">
        <p14:creationId xmlns:p14="http://schemas.microsoft.com/office/powerpoint/2010/main" val="28301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073DCD-5CFF-4F72-AA54-EE29AE3473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366" y="2362108"/>
            <a:ext cx="9269268" cy="9018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798" y="3856183"/>
            <a:ext cx="926926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023259-5DEA-461B-9DF2-ABC390136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6" r="86"/>
          <a:stretch/>
        </p:blipFill>
        <p:spPr>
          <a:xfrm>
            <a:off x="5775888" y="940970"/>
            <a:ext cx="635089" cy="82887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3AA938-DB21-41F5-A209-B256072002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5541" y="1832902"/>
            <a:ext cx="5735781" cy="249238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</p:spTree>
    <p:extLst>
      <p:ext uri="{BB962C8B-B14F-4D97-AF65-F5344CB8AC3E}">
        <p14:creationId xmlns:p14="http://schemas.microsoft.com/office/powerpoint/2010/main" val="250536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2678FF-B8B8-44D0-B69E-D590CF546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2965A4-379A-4AF4-846C-A5D8A710CF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58968"/>
            <a:ext cx="4872038" cy="2901950"/>
          </a:xfrm>
          <a:solidFill>
            <a:schemeClr val="tx2">
              <a:alpha val="75000"/>
            </a:schemeClr>
          </a:solidFill>
        </p:spPr>
        <p:txBody>
          <a:bodyPr lIns="457200" tIns="457200" rIns="457200" bIns="4572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E6E6E6"/>
                </a:solidFill>
                <a:latin typeface="+mj-lt"/>
                <a:ea typeface="Roboto Slab Black" pitchFamily="2" charset="0"/>
                <a:cs typeface="Segoe UI Light" panose="020B0502040204020203" pitchFamily="34" charset="0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414647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0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6" r:id="rId4"/>
    <p:sldLayoutId id="2147483672" r:id="rId5"/>
    <p:sldLayoutId id="2147483677" r:id="rId6"/>
    <p:sldLayoutId id="2147483663" r:id="rId7"/>
    <p:sldLayoutId id="2147483689" r:id="rId8"/>
    <p:sldLayoutId id="2147483673" r:id="rId9"/>
    <p:sldLayoutId id="2147483674" r:id="rId10"/>
    <p:sldLayoutId id="2147483680" r:id="rId11"/>
    <p:sldLayoutId id="2147483664" r:id="rId12"/>
    <p:sldLayoutId id="2147483681" r:id="rId13"/>
    <p:sldLayoutId id="2147483665" r:id="rId14"/>
    <p:sldLayoutId id="2147483682" r:id="rId15"/>
    <p:sldLayoutId id="2147483666" r:id="rId16"/>
    <p:sldLayoutId id="2147483683" r:id="rId17"/>
    <p:sldLayoutId id="2147483667" r:id="rId18"/>
    <p:sldLayoutId id="2147483684" r:id="rId19"/>
    <p:sldLayoutId id="2147483668" r:id="rId20"/>
    <p:sldLayoutId id="2147483685" r:id="rId21"/>
    <p:sldLayoutId id="2147483669" r:id="rId22"/>
    <p:sldLayoutId id="2147483686" r:id="rId23"/>
    <p:sldLayoutId id="2147483670" r:id="rId24"/>
    <p:sldLayoutId id="2147483687" r:id="rId25"/>
    <p:sldLayoutId id="2147483671" r:id="rId26"/>
    <p:sldLayoutId id="2147483688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D0B407C-C702-47D0-89F3-CEE945E70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Utah’s Budget, FY 2025-2026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2CAB081E-FC72-4DC5-9602-BAED096F4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Jonathan Ball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2567D04-F242-4F9D-9CDA-72E038BA9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Legislative Fiscal Analyst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ACAC1F0-99B9-4FB3-B306-617B671CB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Executive Appropriations Committee, May 20, 2025</a:t>
            </a:r>
          </a:p>
        </p:txBody>
      </p:sp>
    </p:spTree>
    <p:extLst>
      <p:ext uri="{BB962C8B-B14F-4D97-AF65-F5344CB8AC3E}">
        <p14:creationId xmlns:p14="http://schemas.microsoft.com/office/powerpoint/2010/main" val="62720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and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A1BF-D8BA-5D8A-F25C-E93A8F98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$178.6 million ongoing to increase WPU by 4.0 percent, from $4,494 in FY 2025 to $4,674 in FY 2026</a:t>
            </a:r>
          </a:p>
          <a:p>
            <a:r>
              <a:rPr lang="en-US" dirty="0"/>
              <a:t>$47.4 million ongoing and $45.2 million one-time for $1,000 teacher raises and support staff bonuses</a:t>
            </a:r>
          </a:p>
          <a:p>
            <a:r>
              <a:rPr lang="en-US" dirty="0"/>
              <a:t>$40 million ongoing for Utah Fits All scholarships</a:t>
            </a:r>
          </a:p>
          <a:p>
            <a:r>
              <a:rPr lang="en-US" dirty="0"/>
              <a:t>$94 million one-time for CTE programs including the Catalyst Program [$65.0 m] and First Credential for All [$29.0 m]</a:t>
            </a:r>
          </a:p>
          <a:p>
            <a:r>
              <a:rPr lang="en-US" dirty="0"/>
              <a:t>$20 million for higher education performance funding</a:t>
            </a:r>
          </a:p>
          <a:p>
            <a:r>
              <a:rPr lang="en-US" dirty="0"/>
              <a:t>$60.5 million in university strategic reinvestment reallocations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8AEA-7B5A-24B3-18E8-BEF1CB4A5C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55488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AAE3-BD4C-E57F-A56B-56A294E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Enforcement and Social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9AC3D-412C-5FEE-96E5-D829EF2C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$0.9 million one-time and $1.3 million ongoing to fund an additional 10 UHP troopers</a:t>
            </a:r>
          </a:p>
          <a:p>
            <a:r>
              <a:rPr lang="en-US" dirty="0"/>
              <a:t>$6.5 million one-time to support operations at the state prison</a:t>
            </a:r>
          </a:p>
          <a:p>
            <a:r>
              <a:rPr lang="en-US" dirty="0"/>
              <a:t>$0.95 million one-time and $0.8 million ongoing for fentanyl interdiction personnel and equipment</a:t>
            </a:r>
          </a:p>
          <a:p>
            <a:r>
              <a:rPr lang="en-US" dirty="0"/>
              <a:t>$82.0 million ongoing and ($85.2 million) one-time for Medicaid growth and inflation</a:t>
            </a:r>
          </a:p>
          <a:p>
            <a:r>
              <a:rPr lang="en-US" dirty="0"/>
              <a:t>$13.5 million ongoing and ($4.7 million) one-time for DSPD waiting list</a:t>
            </a:r>
          </a:p>
          <a:p>
            <a:r>
              <a:rPr lang="en-US" dirty="0"/>
              <a:t>$2.5 million to increase Medicaid nursing home reimbursement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B72F-C708-BB28-D902-6D27D720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543A2-9088-4C31-A93D-C8139A2ADF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25690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1528-F498-A01B-F762-2B3FD705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&amp; 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0006-4068-5A44-7969-95B7F8749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$118 million one-time and $3 million ongoing for state government buildings</a:t>
            </a:r>
          </a:p>
          <a:p>
            <a:r>
              <a:rPr lang="en-US" dirty="0"/>
              <a:t>$100.8 million one-time for various Higher Education buildings</a:t>
            </a:r>
          </a:p>
          <a:p>
            <a:r>
              <a:rPr lang="en-US" dirty="0"/>
              <a:t>Shift $330 million in GF transportation appropriations to earmarks</a:t>
            </a:r>
          </a:p>
          <a:p>
            <a:r>
              <a:rPr lang="en-US" dirty="0"/>
              <a:t>$1.8 million ongoing for highway carcass and litter removal</a:t>
            </a:r>
          </a:p>
          <a:p>
            <a:r>
              <a:rPr lang="en-US" dirty="0"/>
              <a:t>$20 million one-time for first-time home buyer incentives</a:t>
            </a:r>
          </a:p>
          <a:p>
            <a:r>
              <a:rPr lang="en-US" dirty="0"/>
              <a:t>$1.9 million ongoing for family shelter in Salt Lake County</a:t>
            </a:r>
          </a:p>
          <a:p>
            <a:r>
              <a:rPr lang="en-US" dirty="0"/>
              <a:t>$5.5 million one-time for winter and summer shelter</a:t>
            </a:r>
          </a:p>
          <a:p>
            <a:r>
              <a:rPr lang="en-US" dirty="0"/>
              <a:t>$3.5 million one-time from license plates for state museum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12031-94C4-5A62-7105-228AB539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E01D5C-815E-CA54-0A70-6980F37DCF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55447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8156-FDA4-70E5-A015-7562CF7E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Resources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5249-2EC2-F66A-42E8-C4301F29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$50 million one-time plus $12 million ongoing from a restricted account to conserve land in Book Cliffs</a:t>
            </a:r>
          </a:p>
          <a:p>
            <a:r>
              <a:rPr lang="en-US" dirty="0"/>
              <a:t>$11.8 million one-time for Operation Gigawatt</a:t>
            </a:r>
          </a:p>
          <a:p>
            <a:r>
              <a:rPr lang="en-US" dirty="0"/>
              <a:t>$2 million ongoing for elections outreach</a:t>
            </a:r>
          </a:p>
          <a:p>
            <a:r>
              <a:rPr lang="en-US" dirty="0"/>
              <a:t>$2.2 million ongoing for mandatory private insurance costs</a:t>
            </a:r>
          </a:p>
          <a:p>
            <a:r>
              <a:rPr lang="en-US" dirty="0"/>
              <a:t>$2 million one-time for National Guard retention bonuses</a:t>
            </a:r>
          </a:p>
          <a:p>
            <a:r>
              <a:rPr lang="en-US" dirty="0"/>
              <a:t>$1.5 million one-time for National Guard tuition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CBCAF-8C5D-F2B1-CAE0-687D5550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8A6016-1D70-77EC-6B33-DCADA16FE4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43345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0872-C7FC-2811-4BB9-63D82E2A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D800-8AA2-E44E-948F-6664E6CE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$66.8 million ongoing for a 2.5 percent compensation increase for state agency and higher education employees</a:t>
            </a:r>
          </a:p>
          <a:p>
            <a:r>
              <a:rPr lang="en-US" dirty="0"/>
              <a:t>$10.3 million one-time for performance‐based incentives and $1.6 million one-time for bonuses to various state employees</a:t>
            </a:r>
          </a:p>
          <a:p>
            <a:r>
              <a:rPr lang="en-US" dirty="0"/>
              <a:t>$10.6 million for a 5.0 percent health insurance increase and 6.9 percent dental insurance increase in state agencies</a:t>
            </a:r>
          </a:p>
          <a:p>
            <a:r>
              <a:rPr lang="en-US" dirty="0"/>
              <a:t>$5.2 million ongoing for compensation of Internal Service Fund employees (S.B. 256)</a:t>
            </a:r>
          </a:p>
          <a:p>
            <a:r>
              <a:rPr lang="en-US" dirty="0"/>
              <a:t>$1 million ongoing for a 2.5 % salary increase for state judges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EC2E-82E5-0340-C387-C644D0D1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AD509B-EB8D-C742-44B3-022246E09F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22386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3B45-D600-C998-2256-C6BC8E85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Funding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0DA2-23ED-B9D0-0E08-F35A65296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9D476-55D0-5A4A-48C4-B1A886AB8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79511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Budget Buffers Used to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A1BF-D8BA-5D8A-F25C-E93A8F98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($29.9 million) ongoing in GF deposits to Medicaid ACA Account </a:t>
            </a:r>
          </a:p>
          <a:p>
            <a:r>
              <a:rPr lang="en-US" dirty="0"/>
              <a:t>($80.7 million) one-time from Medicaid Stabilization Account</a:t>
            </a:r>
          </a:p>
          <a:p>
            <a:r>
              <a:rPr lang="en-US" dirty="0"/>
              <a:t>($60.0 million) ongoing and $53.0 million one-time for Higher Education capital development funding</a:t>
            </a:r>
          </a:p>
          <a:p>
            <a:r>
              <a:rPr lang="en-US" dirty="0"/>
              <a:t>($6.2 million) ongoing in Capital Improvements over 1.1% of replacement value</a:t>
            </a:r>
          </a:p>
          <a:p>
            <a:r>
              <a:rPr lang="en-US" dirty="0"/>
              <a:t>($63.2 million) one-time in FY 2026 and ($63.5 million) one-time in FY 2027 from Capital Improvements to Development</a:t>
            </a:r>
          </a:p>
          <a:p>
            <a:r>
              <a:rPr lang="en-US" dirty="0"/>
              <a:t>($3.4 million) ongoing and ($16.2 million) one-time from Tax Commission Administrative Expense Account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8AEA-7B5A-24B3-18E8-BEF1CB4A5C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96409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7B561C-F775-4754-8FBD-8BD92E1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Fiscal Health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80CAE2-688C-43FB-9920-18F64C5CE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0C2B90-F0DC-4BC4-8A56-18A0395E1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 5</a:t>
            </a:r>
          </a:p>
        </p:txBody>
      </p:sp>
    </p:spTree>
    <p:extLst>
      <p:ext uri="{BB962C8B-B14F-4D97-AF65-F5344CB8AC3E}">
        <p14:creationId xmlns:p14="http://schemas.microsoft.com/office/powerpoint/2010/main" val="371096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First Place in Fiscal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A1BF-D8BA-5D8A-F25C-E93A8F98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revenue exceeds ongoing commitments by $7.5 million</a:t>
            </a:r>
          </a:p>
          <a:p>
            <a:r>
              <a:rPr lang="en-US" dirty="0"/>
              <a:t>$145.2 million one-time deposited into formal rainy-day funds</a:t>
            </a:r>
          </a:p>
          <a:p>
            <a:r>
              <a:rPr lang="en-US" dirty="0"/>
              <a:t>$85 million one-time to eliminate a cash deficit in DABS funds</a:t>
            </a:r>
          </a:p>
          <a:p>
            <a:r>
              <a:rPr lang="en-US" dirty="0"/>
              <a:t>Pay-down $255.3 million in existing General Obligation debt</a:t>
            </a:r>
          </a:p>
          <a:p>
            <a:r>
              <a:rPr lang="en-US" dirty="0"/>
              <a:t>Authorized $70 million in new affordable housing G.O. debt</a:t>
            </a:r>
          </a:p>
          <a:p>
            <a:r>
              <a:rPr lang="en-US" dirty="0"/>
              <a:t>Created State Sovereignty Endowment Fund to counter long-term federal budget risk and unsustainability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8AEA-7B5A-24B3-18E8-BEF1CB4A5C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6002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F41E73-6A0B-493B-B526-54D27E2EE4C4}"/>
              </a:ext>
            </a:extLst>
          </p:cNvPr>
          <p:cNvSpPr txBox="1">
            <a:spLocks/>
          </p:cNvSpPr>
          <p:nvPr/>
        </p:nvSpPr>
        <p:spPr>
          <a:xfrm>
            <a:off x="11334878" y="6390258"/>
            <a:ext cx="365728" cy="387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E6E6E6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03205-3272-459C-A7CB-29F7F29FE7E5}" type="slidenum">
              <a:rPr lang="en-US" sz="1200" spc="300" smtClean="0">
                <a:latin typeface="Roboto Slab Light" pitchFamily="2" charset="0"/>
                <a:ea typeface="Roboto Slab Light" pitchFamily="2" charset="0"/>
              </a:rPr>
              <a:t>19</a:t>
            </a:fld>
            <a:endParaRPr lang="en-US" sz="1200" spc="300" dirty="0">
              <a:latin typeface="Roboto Slab Light" pitchFamily="2" charset="0"/>
              <a:ea typeface="Roboto Slab Light" pitchFamily="2" charset="0"/>
            </a:endParaRPr>
          </a:p>
        </p:txBody>
      </p:sp>
      <p:pic>
        <p:nvPicPr>
          <p:cNvPr id="21" name="Picture Placeholder 20" descr="A picture containing outdoor, ground, nature, sandy&#10;&#10;Description automatically generated">
            <a:extLst>
              <a:ext uri="{FF2B5EF4-FFF2-40B4-BE49-F238E27FC236}">
                <a16:creationId xmlns:a16="http://schemas.microsoft.com/office/drawing/2014/main" id="{7121B91F-F22E-40D5-986F-DD8EDAF7DD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0917B02-D698-4026-8C7F-33A6E6012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Yet Again…</a:t>
            </a:r>
          </a:p>
          <a:p>
            <a:r>
              <a:rPr lang="en-US" sz="2400" b="1" dirty="0"/>
              <a:t>#1 Best State Overall</a:t>
            </a:r>
          </a:p>
          <a:p>
            <a:r>
              <a:rPr lang="en-US" sz="2400" b="1" dirty="0"/>
              <a:t>#1 State for Fiscal Stability</a:t>
            </a:r>
          </a:p>
          <a:p>
            <a:pPr algn="r"/>
            <a:r>
              <a:rPr lang="en-US" dirty="0"/>
              <a:t>U.S. News and World Report</a:t>
            </a:r>
          </a:p>
          <a:p>
            <a:pPr algn="r"/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30958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A5488D-0C3A-01E0-A35A-5467688B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Utah’s Budget, FY 2025-2026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BB1D7E-B8C9-6961-C28A-884DB92D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and Income Tax Revenue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and Income Tax Budget Priorities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 Funding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Long-Term Fiscal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Budget Process Changes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A08869-1BD4-4FFA-8AD5-689FD7F38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47549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7B561C-F775-4754-8FBD-8BD92E1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Process/Policy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80CAE2-688C-43FB-9920-18F64C5CE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0C2B90-F0DC-4BC4-8A56-18A0395E1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 6</a:t>
            </a:r>
          </a:p>
        </p:txBody>
      </p:sp>
    </p:spTree>
    <p:extLst>
      <p:ext uri="{BB962C8B-B14F-4D97-AF65-F5344CB8AC3E}">
        <p14:creationId xmlns:p14="http://schemas.microsoft.com/office/powerpoint/2010/main" val="285009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10 Fund and Account Modifications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Modifies the amount that the Division of Finance annually transfers from the Liquor Control Fund to the General Fund by adjusting for amounts needed for cash operations</a:t>
            </a:r>
          </a:p>
          <a:p>
            <a:r>
              <a:rPr lang="en-US" dirty="0"/>
              <a:t>Changes the Opioid Litigation Proceeds Restricted Account from a restricted account to a permanent fund called the Opioid Litigation Proceeds Fund</a:t>
            </a:r>
          </a:p>
          <a:p>
            <a:r>
              <a:rPr lang="en-US" dirty="0"/>
              <a:t>Establishes the State Treasurer Investment Management Account and provides for the account's uses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D61C94-FCA2-AC8F-32DC-BA286DC2B0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52107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FE0F2-B624-5839-E265-9574E09D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0BE43C-7BBE-E62E-F655-D63A2F3E2CD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EC8A7-3869-F102-4877-7A1C630D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67 Precious Metals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96F03-43B4-7768-7964-BD956BAC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6C9E06-7C49-7322-A7A9-B1C09C27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the state treasurer to deduct administrative costs for investing in precious metals, including delivery and vaulting costs, from earnings generated by the investments in the state’s rainy day funds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0CB82A-89C2-D500-1ACD-DDEF5D92B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71846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223 State Grant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Upon a grantee's request, requires an administering agency to disclose the administering agency's costs associated with administering a grant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2D7611-66AB-E311-223D-C54825A81F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09529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239 Disaster Funds Revisions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Increases thresholds on uses of State Disaster Recovery Restricted Account and reporting requirements</a:t>
            </a:r>
          </a:p>
          <a:p>
            <a:r>
              <a:rPr lang="en-US" dirty="0"/>
              <a:t>If the balance in the State Disaster Recovery Restricted Account exceeds $50 million at the end of a fiscal year, requires a transfer of up to $10 million to the Disaster Response, Recovery, and Mitigation Restricted Account, up to a maximum of $50 million</a:t>
            </a:r>
          </a:p>
          <a:p>
            <a:r>
              <a:rPr lang="en-US" dirty="0"/>
              <a:t>Allows the Disaster Response, Recovery, and Mitigation Restricted Account to be used for pre-disaster mitigation in communities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7FFDB3-E789-41C5-AB87-419CA093C2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9363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265 Higher Education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each degree-granting institution to create a strategic reinvestment plan to reallocate funding from certain programs and divisions of the institution to certain programs and divisions in the same institution that merit additional investment</a:t>
            </a:r>
          </a:p>
          <a:p>
            <a:r>
              <a:rPr lang="en-US" dirty="0"/>
              <a:t>Authorizes the phasing out of reduced or eliminated programs or divisions of institutions over three fiscal years</a:t>
            </a:r>
          </a:p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9FA511-5638-BE24-851D-C67A6CB344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32318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317 Executive Agency Innovations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funds reviewed in the Efficiency Improvement Process (EIP) to be nonlapsing</a:t>
            </a:r>
          </a:p>
          <a:p>
            <a:r>
              <a:rPr lang="en-US" dirty="0"/>
              <a:t>Requires the EIP to address metrics, rewards, recognitions, and incentives</a:t>
            </a:r>
          </a:p>
          <a:p>
            <a:r>
              <a:rPr lang="en-US" dirty="0"/>
              <a:t>If an agency’s EIP results in cost savings, allows the agency to request a portion of the funds be made nonlapsing and use the funds for employee retention or employee performance incentives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F44BEE-D834-7454-AEE5-E1E1A6C7F1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523450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459 Appropriations Subcommittees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Throughout the code, changes subcommittee names and clarifies reporting requirements:</a:t>
            </a:r>
          </a:p>
          <a:p>
            <a:pPr lvl="1"/>
            <a:r>
              <a:rPr lang="en-US" dirty="0"/>
              <a:t>"Business, Economic Development, and Labor Appropriations Subcommittee" to "Economic and Community Development Appropriations Subcommittee"</a:t>
            </a:r>
          </a:p>
          <a:p>
            <a:pPr lvl="1"/>
            <a:r>
              <a:rPr lang="en-US" dirty="0"/>
              <a:t>"Executive Offices and Criminal Justice Appropriations Subcommittee" to "Criminal Justice Appropriations Subcommittee"</a:t>
            </a:r>
          </a:p>
          <a:p>
            <a:pPr lvl="1"/>
            <a:r>
              <a:rPr lang="en-US" dirty="0"/>
              <a:t>"Infrastructure and General Government Appropriations Subcommittee" to "Transportation and Infrastructure Appropriations Subcommittee"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E76CD9-6F63-88E7-87D5-3C199CC357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755971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243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464 State Sovereignty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Establishes the State Sovereignty Fund, consisting of:</a:t>
            </a:r>
          </a:p>
          <a:p>
            <a:pPr lvl="1"/>
            <a:r>
              <a:rPr lang="en-US" dirty="0"/>
              <a:t>Any reserve account surplus (portion of surplus after required deposits to General and Income Tax Fund Budget Reserve Accounts)</a:t>
            </a:r>
          </a:p>
          <a:p>
            <a:pPr lvl="1"/>
            <a:r>
              <a:rPr lang="en-US" dirty="0"/>
              <a:t>Half of any General Fund savings from a decrease in the Federal Medical Assistance Percentages</a:t>
            </a:r>
          </a:p>
          <a:p>
            <a:pPr lvl="1"/>
            <a:r>
              <a:rPr lang="en-US" dirty="0"/>
              <a:t>12.5% of state fund savings from any enhanced Federal Medical Assistance Percentage</a:t>
            </a:r>
          </a:p>
          <a:p>
            <a:pPr lvl="1"/>
            <a:r>
              <a:rPr lang="en-US" dirty="0"/>
              <a:t>Any excess revenue collections (General Fund or Income Tax Fund revenue that exceeds the estimated revenue for that fiscal year by more than two standard deviations on a 20-year mean)</a:t>
            </a:r>
          </a:p>
          <a:p>
            <a:pPr lvl="1"/>
            <a:r>
              <a:rPr lang="en-US" dirty="0"/>
              <a:t>Interest and legislative appropriations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E41DFF-9C39-A7F3-292F-05EE2CAEB0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23065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H.B. 475 Public Funds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Directs the state auditor to annually prepare a report that states, for each entity that holds public funds, the entity's total balance of cash, cash equivalents, and investments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AED6BC-3BDF-6D6C-A422-B192688E530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23047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Sources - $30. 8 Billion*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8BCB1F8-1F2E-2E90-D4B1-FD7E876362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3808770"/>
              </p:ext>
            </p:extLst>
          </p:nvPr>
        </p:nvGraphicFramePr>
        <p:xfrm>
          <a:off x="838199" y="1442719"/>
          <a:ext cx="5181600" cy="473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8AEA-7B5A-24B3-18E8-BEF1CB4A5C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CA1B092-5EB7-C99A-EE36-4D5DDD7DE7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7529430"/>
              </p:ext>
            </p:extLst>
          </p:nvPr>
        </p:nvGraphicFramePr>
        <p:xfrm>
          <a:off x="6172202" y="1442720"/>
          <a:ext cx="5181600" cy="473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0EBBF9-7D3F-B74B-FE72-B1FAA69767CF}"/>
              </a:ext>
            </a:extLst>
          </p:cNvPr>
          <p:cNvSpPr txBox="1"/>
          <p:nvPr/>
        </p:nvSpPr>
        <p:spPr>
          <a:xfrm>
            <a:off x="247425" y="6038462"/>
            <a:ext cx="562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*Operating and Capital Budgets including Expendable Funds and Accounts.</a:t>
            </a:r>
          </a:p>
        </p:txBody>
      </p:sp>
    </p:spTree>
    <p:extLst>
      <p:ext uri="{BB962C8B-B14F-4D97-AF65-F5344CB8AC3E}">
        <p14:creationId xmlns:p14="http://schemas.microsoft.com/office/powerpoint/2010/main" val="3692155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E3825-2299-4F32-237D-36614D530ABB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S.B. 256 General Gov’t Amendments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56596-E4B6-16B3-69B3-FC029D54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Implements General Government Appropriations Subcommittee Accountable Process Budget recommendations</a:t>
            </a:r>
          </a:p>
          <a:p>
            <a:r>
              <a:rPr lang="en-US" dirty="0"/>
              <a:t>Establishes a process for an internal service fund agency to compensate the agency's employees at a rate that is equivalent to state agency employees by submitting a proposed increased rate schedule to the rate committee after the annual legislative session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9EDE29-43F2-40FA-B885-53BD4042BE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759829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13E03-CBC1-6329-2B12-D3514E9D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4108BD-C8F3-6148-FE01-03CBCB03911A}"/>
              </a:ext>
            </a:extLst>
          </p:cNvPr>
          <p:cNvSpPr/>
          <p:nvPr/>
        </p:nvSpPr>
        <p:spPr>
          <a:xfrm>
            <a:off x="0" y="515815"/>
            <a:ext cx="12192000" cy="102418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3D26E-3FFA-CD42-4539-CA0AC82D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S.B. 283 Funds Amendments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01D1F-DE65-5270-E422-23AF7A1B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A0AB0-75B4-4F27-3AFE-4D6A6695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Clarifies that an internal service fund agency may charge a rate that is less than the rate approved by the Legislature if they first report their justification for doing so</a:t>
            </a:r>
          </a:p>
          <a:p>
            <a:r>
              <a:rPr lang="en-US" dirty="0"/>
              <a:t>Prohibits a fee agency from charging a fee amount that is different from the amount the Legislature approved, unless the amount is less than the approved amount and the fee agency first reports their justification</a:t>
            </a:r>
          </a:p>
          <a:p>
            <a:r>
              <a:rPr lang="en-US" dirty="0"/>
              <a:t>If a fee agency charges a fee that is higher than approved by the Legislature, it must attempt to return the funds to the payors and any remaining amount must be transferred to the General Fund</a:t>
            </a:r>
          </a:p>
          <a:p>
            <a:r>
              <a:rPr lang="en-US" dirty="0"/>
              <a:t>Allows the State Tax Commission to use money in the State Tax Commission Administrative Charge Account to offset general operational expenses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2DC66-B07C-E5B0-73EF-2295074E875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18285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A28919-6107-49FB-A56D-15FFECA7C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12C3DA-67BB-4CDA-B89A-A30FFB094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D8EFB-CFE6-DC5F-459B-DE106C4E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D5BA-29DB-BEE2-D72E-ED53FCB8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Funds - $11.8 Billion*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47DFE8-085A-5BDD-3810-B716897612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5392389"/>
              </p:ext>
            </p:extLst>
          </p:nvPr>
        </p:nvGraphicFramePr>
        <p:xfrm>
          <a:off x="838200" y="1503680"/>
          <a:ext cx="5181600" cy="467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22EE9-304F-DF7B-95DA-2F9BC83A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7665F-728A-8DF2-9596-F39159CDB9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61CDA43A-3753-BB58-C110-9A0380911E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79066"/>
              </p:ext>
            </p:extLst>
          </p:nvPr>
        </p:nvGraphicFramePr>
        <p:xfrm>
          <a:off x="6172200" y="1503680"/>
          <a:ext cx="5181600" cy="467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FC781C-BC84-C2BD-7E50-D2FBB8BF1286}"/>
              </a:ext>
            </a:extLst>
          </p:cNvPr>
          <p:cNvSpPr txBox="1"/>
          <p:nvPr/>
        </p:nvSpPr>
        <p:spPr>
          <a:xfrm>
            <a:off x="269361" y="6038463"/>
            <a:ext cx="5444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*All appropriation types including transfers between funds and accounts.</a:t>
            </a:r>
          </a:p>
        </p:txBody>
      </p:sp>
    </p:spTree>
    <p:extLst>
      <p:ext uri="{BB962C8B-B14F-4D97-AF65-F5344CB8AC3E}">
        <p14:creationId xmlns:p14="http://schemas.microsoft.com/office/powerpoint/2010/main" val="32820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7B561C-F775-4754-8FBD-8BD92E19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366" y="2362108"/>
            <a:ext cx="9269268" cy="149407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and Income Tax Fund Revenue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80CAE2-688C-43FB-9920-18F64C5CE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0C2B90-F0DC-4BC4-8A56-18A0395E1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88699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592-D97D-D052-71D7-E52AB3A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GF/ITF/USF Revenue Estimates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568A530-CAF6-6D4D-0F80-652D236087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5703592"/>
              </p:ext>
            </p:extLst>
          </p:nvPr>
        </p:nvGraphicFramePr>
        <p:xfrm>
          <a:off x="838200" y="1825625"/>
          <a:ext cx="5181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38">
                  <a:extLst>
                    <a:ext uri="{9D8B030D-6E8A-4147-A177-3AD203B41FA5}">
                      <a16:colId xmlns:a16="http://schemas.microsoft.com/office/drawing/2014/main" val="2956873113"/>
                    </a:ext>
                  </a:extLst>
                </a:gridCol>
                <a:gridCol w="1590541">
                  <a:extLst>
                    <a:ext uri="{9D8B030D-6E8A-4147-A177-3AD203B41FA5}">
                      <a16:colId xmlns:a16="http://schemas.microsoft.com/office/drawing/2014/main" val="3230193239"/>
                    </a:ext>
                  </a:extLst>
                </a:gridCol>
                <a:gridCol w="1434921">
                  <a:extLst>
                    <a:ext uri="{9D8B030D-6E8A-4147-A177-3AD203B41FA5}">
                      <a16:colId xmlns:a16="http://schemas.microsoft.com/office/drawing/2014/main" val="196006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2025</a:t>
                      </a:r>
                    </a:p>
                    <a:p>
                      <a:r>
                        <a:rPr lang="en-US" dirty="0"/>
                        <a:t>(in Billions)*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6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0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Income Tax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4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1051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2DEDF7-B35D-9FA4-B8F4-C405568337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$88 million one-time and $324 million ongoing available in December after accounting for tax cuts</a:t>
            </a:r>
          </a:p>
          <a:p>
            <a:r>
              <a:rPr lang="en-US" dirty="0"/>
              <a:t>Base spending and set-asides brought available amounts to zero in December</a:t>
            </a:r>
          </a:p>
          <a:p>
            <a:r>
              <a:rPr lang="en-US" dirty="0"/>
              <a:t>Revenue declined $74 million one-time and $38 million ongoing in February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02F-F753-3503-483B-4317B11D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8AEA-7B5A-24B3-18E8-BEF1CB4A5C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57CBF-460E-689D-4FCC-03AAADCBF1A7}"/>
              </a:ext>
            </a:extLst>
          </p:cNvPr>
          <p:cNvSpPr txBox="1"/>
          <p:nvPr/>
        </p:nvSpPr>
        <p:spPr>
          <a:xfrm>
            <a:off x="766865" y="3813028"/>
            <a:ext cx="512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($0.002 billion) FY 2024 revenue deficit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($0.003 billion) per year econ dev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$1.36 billion FY 2025 and $0.37 billion FY 2026 beginning balances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$0.06 billion FY 2025 appropriated transfers</a:t>
            </a:r>
          </a:p>
        </p:txBody>
      </p:sp>
    </p:spTree>
    <p:extLst>
      <p:ext uri="{BB962C8B-B14F-4D97-AF65-F5344CB8AC3E}">
        <p14:creationId xmlns:p14="http://schemas.microsoft.com/office/powerpoint/2010/main" val="146744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DF3E07-63C7-A7D7-FB41-7E578B6C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520FDC-E081-CAD2-931B-C8E136F2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$103.3 million ongoing and $22.6 million one-time for an income tax rate cut from 4.55 percent to 4.50 percent</a:t>
            </a:r>
          </a:p>
          <a:p>
            <a:r>
              <a:rPr lang="en-US" dirty="0"/>
              <a:t>$2.0 million for a new nonrefundable tax credit for childcare centers and $4.1 million for expansion of the nonrefundable child tax credit</a:t>
            </a:r>
          </a:p>
          <a:p>
            <a:r>
              <a:rPr lang="en-US" dirty="0"/>
              <a:t>$24.1 million ongoing and ($1.3 million) one-time for expansion of the Social Security Benefits Income Tax Credit</a:t>
            </a:r>
          </a:p>
          <a:p>
            <a:r>
              <a:rPr lang="en-US" dirty="0"/>
              <a:t>$16 million ongoing and ($13 million) one-time for single sales factor apportionment of financial institutions</a:t>
            </a:r>
          </a:p>
          <a:p>
            <a:r>
              <a:rPr lang="en-US" dirty="0"/>
              <a:t>$3.3 million ongoing and ($0.4 million) one-time for small remote seller sales tax relief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E2C0C-43B3-C74B-CD32-10F325F2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F5E3A-C4D4-A1A2-6D9E-2A30F1528B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387306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465F-E1C2-3FFA-0351-7968EFAE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Reallocations and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8D43-C68E-493A-A9CC-1E9393A1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$100 million in ongoing and one-time budget reductions identified by subcommittees</a:t>
            </a:r>
          </a:p>
          <a:p>
            <a:r>
              <a:rPr lang="en-US" dirty="0"/>
              <a:t>More than $100 million in additional cuts and reallocations added by EAC</a:t>
            </a:r>
          </a:p>
          <a:p>
            <a:r>
              <a:rPr lang="en-US" dirty="0"/>
              <a:t>Nearly 2% of General and Income Tax Funds budget, combined</a:t>
            </a:r>
          </a:p>
          <a:p>
            <a:r>
              <a:rPr lang="en-US" dirty="0"/>
              <a:t>$112 million in “high risk” revenue set-asides – enough to cover February revenue shortfall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B92FC-4B39-1E61-808F-FD6C0AB1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00F9-7BF8-4B40-8EA6-CB589B54B5A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D4770D-C17E-C046-A560-9671ECB564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083677" y="6411766"/>
            <a:ext cx="9452351" cy="284595"/>
          </a:xfrm>
        </p:spPr>
        <p:txBody>
          <a:bodyPr/>
          <a:lstStyle/>
          <a:p>
            <a:r>
              <a:rPr lang="en-US" dirty="0"/>
              <a:t>Utah’s 2026 Budget | Utah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116946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A7B561C-F775-4754-8FBD-8BD92E19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366" y="2362108"/>
            <a:ext cx="9269268" cy="149407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General, Income Tax, and Other Funding Priorities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80CAE2-688C-43FB-9920-18F64C5CE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0C2B90-F0DC-4BC4-8A56-18A0395E1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37226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G">
      <a:dk1>
        <a:srgbClr val="3A3A3A"/>
      </a:dk1>
      <a:lt1>
        <a:sysClr val="window" lastClr="FFFFFF"/>
      </a:lt1>
      <a:dk2>
        <a:srgbClr val="B89961"/>
      </a:dk2>
      <a:lt2>
        <a:srgbClr val="D7C2A1"/>
      </a:lt2>
      <a:accent1>
        <a:srgbClr val="9A7B45"/>
      </a:accent1>
      <a:accent2>
        <a:srgbClr val="00315E"/>
      </a:accent2>
      <a:accent3>
        <a:srgbClr val="642451"/>
      </a:accent3>
      <a:accent4>
        <a:srgbClr val="1D5329"/>
      </a:accent4>
      <a:accent5>
        <a:srgbClr val="85251A"/>
      </a:accent5>
      <a:accent6>
        <a:srgbClr val="604D2B"/>
      </a:accent6>
      <a:hlink>
        <a:srgbClr val="184477"/>
      </a:hlink>
      <a:folHlink>
        <a:srgbClr val="954F72"/>
      </a:folHlink>
    </a:clrScheme>
    <a:fontScheme name="Legislature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leg.potx" id="{CE2AF2B1-80BC-4B15-8FB7-56308B3CD328}" vid="{68957DEB-6F3A-4BFD-A29D-42944E87C2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B0521A34E7A47AFA51468A039F08A" ma:contentTypeVersion="15" ma:contentTypeDescription="Create a new document." ma:contentTypeScope="" ma:versionID="322d1246d32615acd38521ea3d91a158">
  <xsd:schema xmlns:xsd="http://www.w3.org/2001/XMLSchema" xmlns:xs="http://www.w3.org/2001/XMLSchema" xmlns:p="http://schemas.microsoft.com/office/2006/metadata/properties" xmlns:ns2="1c2a7580-e1bf-4e00-b6d4-ae9fe78857fe" xmlns:ns3="7f156db9-04b2-421b-b618-21ee01a6bedf" targetNamespace="http://schemas.microsoft.com/office/2006/metadata/properties" ma:root="true" ma:fieldsID="340a593917dda7a68489eb92e4f11970" ns2:_="" ns3:_="">
    <xsd:import namespace="1c2a7580-e1bf-4e00-b6d4-ae9fe78857fe"/>
    <xsd:import namespace="7f156db9-04b2-421b-b618-21ee01a6be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7580-e1bf-4e00-b6d4-ae9fe7885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94f9a98-f8a5-417a-8c19-7cfe68c54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56db9-04b2-421b-b618-21ee01a6be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3d77b8a-1fbb-4feb-95a0-533aa567e9d1}" ma:internalName="TaxCatchAll" ma:showField="CatchAllData" ma:web="7f156db9-04b2-421b-b618-21ee01a6be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2a7580-e1bf-4e00-b6d4-ae9fe78857fe">
      <Terms xmlns="http://schemas.microsoft.com/office/infopath/2007/PartnerControls"/>
    </lcf76f155ced4ddcb4097134ff3c332f>
    <TaxCatchAll xmlns="7f156db9-04b2-421b-b618-21ee01a6bedf" xsi:nil="true"/>
  </documentManagement>
</p:properties>
</file>

<file path=customXml/itemProps1.xml><?xml version="1.0" encoding="utf-8"?>
<ds:datastoreItem xmlns:ds="http://schemas.openxmlformats.org/officeDocument/2006/customXml" ds:itemID="{94AA924A-4199-458C-A3AC-D4840BC77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a7580-e1bf-4e00-b6d4-ae9fe78857fe"/>
    <ds:schemaRef ds:uri="7f156db9-04b2-421b-b618-21ee01a6b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D992E0-9E75-4A35-AAA3-43AA4091C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260D5-028A-4523-B7FD-2F680989FDEF}">
  <ds:schemaRefs>
    <ds:schemaRef ds:uri="http://schemas.microsoft.com/office/2006/documentManagement/types"/>
    <ds:schemaRef ds:uri="http://schemas.microsoft.com/office/2006/metadata/properties"/>
    <ds:schemaRef ds:uri="7f156db9-04b2-421b-b618-21ee01a6bedf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c2a7580-e1bf-4e00-b6d4-ae9fe78857f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Slide-Deck-Template_LEG</Template>
  <TotalTime>3413</TotalTime>
  <Words>2027</Words>
  <Application>Microsoft Office PowerPoint</Application>
  <PresentationFormat>Widescreen</PresentationFormat>
  <Paragraphs>228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Georgia</vt:lpstr>
      <vt:lpstr>Roboto Slab Light</vt:lpstr>
      <vt:lpstr>Tahoma</vt:lpstr>
      <vt:lpstr>Office Theme</vt:lpstr>
      <vt:lpstr>Utah’s Budget, FY 2025-2026</vt:lpstr>
      <vt:lpstr>Utah’s Budget, FY 2025-2026</vt:lpstr>
      <vt:lpstr>All Sources - $30. 8 Billion*</vt:lpstr>
      <vt:lpstr>State Funds - $11.8 Billion*</vt:lpstr>
      <vt:lpstr>General and Income Tax Fund Revenue</vt:lpstr>
      <vt:lpstr>GF/ITF/USF Revenue Estimates</vt:lpstr>
      <vt:lpstr>Tax Cuts</vt:lpstr>
      <vt:lpstr>Reallocations and Reductions</vt:lpstr>
      <vt:lpstr>General, Income Tax, and Other Funding Priorities</vt:lpstr>
      <vt:lpstr>K-12 and Higher Education</vt:lpstr>
      <vt:lpstr>Law Enforcement and Social Services</vt:lpstr>
      <vt:lpstr>Infrastructure &amp; Economic Development</vt:lpstr>
      <vt:lpstr>Natural Resources and Other</vt:lpstr>
      <vt:lpstr>Employee Compensation</vt:lpstr>
      <vt:lpstr>Special Funding Sources</vt:lpstr>
      <vt:lpstr>Several Budget Buffers Used to Balance</vt:lpstr>
      <vt:lpstr>Long-term Fiscal Health</vt:lpstr>
      <vt:lpstr>Maintaining First Place in Fiscal Stability</vt:lpstr>
      <vt:lpstr>PowerPoint Presentation</vt:lpstr>
      <vt:lpstr>Budget Process/Policy</vt:lpstr>
      <vt:lpstr>H.B. 10 Fund and Account Modifications</vt:lpstr>
      <vt:lpstr>H.B. 67 Precious Metals Investment</vt:lpstr>
      <vt:lpstr>H.B. 223 State Grant Requirements</vt:lpstr>
      <vt:lpstr>H.B. 239 Disaster Funds Revisions</vt:lpstr>
      <vt:lpstr>H.B. 265 Higher Education </vt:lpstr>
      <vt:lpstr>H.B. 317 Executive Agency Innovations</vt:lpstr>
      <vt:lpstr>H.B. 459 Appropriations Subcommittees</vt:lpstr>
      <vt:lpstr>H.B. 464 State Sovereignty Fund</vt:lpstr>
      <vt:lpstr>H.B. 475 Public Funds Reporting</vt:lpstr>
      <vt:lpstr>S.B. 256 General Gov’t Amendments</vt:lpstr>
      <vt:lpstr>S.B. 283 Funds Amendments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Ball</dc:creator>
  <cp:lastModifiedBy>Jonathan Ball</cp:lastModifiedBy>
  <cp:revision>57</cp:revision>
  <cp:lastPrinted>2022-05-18T17:05:32Z</cp:lastPrinted>
  <dcterms:created xsi:type="dcterms:W3CDTF">2023-05-09T22:50:05Z</dcterms:created>
  <dcterms:modified xsi:type="dcterms:W3CDTF">2025-05-20T19:42:23Z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0x01010006BB0521A34E7A47AFA51468A039F08A</vt:lpwstr>
  </property>
</Properties>
</file>