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8"/>
  </p:notesMasterIdLst>
  <p:sldIdLst>
    <p:sldId id="256" r:id="rId5"/>
    <p:sldId id="281" r:id="rId6"/>
    <p:sldId id="263" r:id="rId7"/>
    <p:sldId id="286" r:id="rId8"/>
    <p:sldId id="282" r:id="rId9"/>
    <p:sldId id="258" r:id="rId10"/>
    <p:sldId id="287" r:id="rId11"/>
    <p:sldId id="288" r:id="rId12"/>
    <p:sldId id="265" r:id="rId13"/>
    <p:sldId id="264" r:id="rId14"/>
    <p:sldId id="291" r:id="rId15"/>
    <p:sldId id="293" r:id="rId16"/>
    <p:sldId id="266" r:id="rId17"/>
    <p:sldId id="289" r:id="rId18"/>
    <p:sldId id="290" r:id="rId19"/>
    <p:sldId id="292" r:id="rId20"/>
    <p:sldId id="294" r:id="rId21"/>
    <p:sldId id="267" r:id="rId22"/>
    <p:sldId id="280" r:id="rId23"/>
    <p:sldId id="259" r:id="rId24"/>
    <p:sldId id="268" r:id="rId25"/>
    <p:sldId id="309" r:id="rId26"/>
    <p:sldId id="315" r:id="rId27"/>
    <p:sldId id="305" r:id="rId28"/>
    <p:sldId id="303" r:id="rId29"/>
    <p:sldId id="307" r:id="rId30"/>
    <p:sldId id="316" r:id="rId31"/>
    <p:sldId id="314" r:id="rId32"/>
    <p:sldId id="304" r:id="rId33"/>
    <p:sldId id="308" r:id="rId34"/>
    <p:sldId id="306" r:id="rId35"/>
    <p:sldId id="311" r:id="rId36"/>
    <p:sldId id="260" r:id="rId37"/>
  </p:sldIdLst>
  <p:sldSz cx="12192000" cy="6858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15E"/>
    <a:srgbClr val="64235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0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Sources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All Sources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8-8CE2-4116-A5E7-0BDCE68C67F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CE2-4116-A5E7-0BDCE68C67F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8CE2-4116-A5E7-0BDCE68C67F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6-8CE2-4116-A5E7-0BDCE68C67F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8CE2-4116-A5E7-0BDCE68C67F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CE2-4116-A5E7-0BDCE68C67F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CE2-4116-A5E7-0BDCE68C67F1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8CE2-4116-A5E7-0BDCE68C67F1}"/>
              </c:ext>
            </c:extLst>
          </c:dPt>
          <c:dLbls>
            <c:dLbl>
              <c:idx val="0"/>
              <c:layout>
                <c:manualLayout>
                  <c:x val="9.8039215686274508E-3"/>
                  <c:y val="5.8372849914210293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CE2-4116-A5E7-0BDCE68C67F1}"/>
                </c:ext>
              </c:extLst>
            </c:dLbl>
            <c:dLbl>
              <c:idx val="1"/>
              <c:layout>
                <c:manualLayout>
                  <c:x val="2.4509803921568537E-2"/>
                  <c:y val="-8.755927487131543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CE2-4116-A5E7-0BDCE68C67F1}"/>
                </c:ext>
              </c:extLst>
            </c:dLbl>
            <c:dLbl>
              <c:idx val="2"/>
              <c:layout>
                <c:manualLayout>
                  <c:x val="-1.7156862745098041E-2"/>
                  <c:y val="2.043049746997349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CE2-4116-A5E7-0BDCE68C67F1}"/>
                </c:ext>
              </c:extLst>
            </c:dLbl>
            <c:dLbl>
              <c:idx val="5"/>
              <c:layout>
                <c:manualLayout>
                  <c:x val="1.9607843137254902E-2"/>
                  <c:y val="2.918642495710514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CE2-4116-A5E7-0BDCE68C67F1}"/>
                </c:ext>
              </c:extLst>
            </c:dLbl>
            <c:dLbl>
              <c:idx val="6"/>
              <c:layout>
                <c:manualLayout>
                  <c:x val="0.18377817662498061"/>
                  <c:y val="-0.1721999072469203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CE2-4116-A5E7-0BDCE68C67F1}"/>
                </c:ext>
              </c:extLst>
            </c:dLbl>
            <c:dLbl>
              <c:idx val="7"/>
              <c:layout>
                <c:manualLayout>
                  <c:x val="0.18872549019607843"/>
                  <c:y val="-7.588470488847338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CE2-4116-A5E7-0BDCE68C67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8"/>
                <c:pt idx="0">
                  <c:v>Income Tax Fund</c:v>
                </c:pt>
                <c:pt idx="1">
                  <c:v>Local Education Revenue</c:v>
                </c:pt>
                <c:pt idx="2">
                  <c:v>Dedicated Credits</c:v>
                </c:pt>
                <c:pt idx="3">
                  <c:v>General Fund</c:v>
                </c:pt>
                <c:pt idx="4">
                  <c:v>Other</c:v>
                </c:pt>
                <c:pt idx="5">
                  <c:v>Federal Funds</c:v>
                </c:pt>
                <c:pt idx="6">
                  <c:v>Transp. Fund</c:v>
                </c:pt>
                <c:pt idx="7">
                  <c:v>Transp. Sales Tax</c:v>
                </c:pt>
              </c:strCache>
            </c:strRef>
          </c:cat>
          <c:val>
            <c:numRef>
              <c:f>Sheet1!$B$2:$B$9</c:f>
              <c:numCache>
                <c:formatCode>"$"#,##0_);\("$"#,##0\)</c:formatCode>
                <c:ptCount val="8"/>
                <c:pt idx="0">
                  <c:v>6923268900</c:v>
                </c:pt>
                <c:pt idx="1">
                  <c:v>2047214200</c:v>
                </c:pt>
                <c:pt idx="2">
                  <c:v>2438818200</c:v>
                </c:pt>
                <c:pt idx="3">
                  <c:v>4059390400</c:v>
                </c:pt>
                <c:pt idx="4">
                  <c:v>4930669500</c:v>
                </c:pt>
                <c:pt idx="5">
                  <c:v>8766293100</c:v>
                </c:pt>
                <c:pt idx="6">
                  <c:v>943974800</c:v>
                </c:pt>
                <c:pt idx="7">
                  <c:v>1523744400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E2-4116-A5E7-0BDCE68C67F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7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Uses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All Sources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580-4947-BF49-8A2D04BE4E1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580-4947-BF49-8A2D04BE4E1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580-4947-BF49-8A2D04BE4E1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580-4947-BF49-8A2D04BE4E1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3580-4947-BF49-8A2D04BE4E1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3580-4947-BF49-8A2D04BE4E1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3580-4947-BF49-8A2D04BE4E1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3580-4947-BF49-8A2D04BE4E1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3580-4947-BF49-8A2D04BE4E1F}"/>
              </c:ext>
            </c:extLst>
          </c:dPt>
          <c:dLbls>
            <c:dLbl>
              <c:idx val="1"/>
              <c:layout>
                <c:manualLayout>
                  <c:x val="-4.4934121440070564E-17"/>
                  <c:y val="1.167456998284205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580-4947-BF49-8A2D04BE4E1F}"/>
                </c:ext>
              </c:extLst>
            </c:dLbl>
            <c:dLbl>
              <c:idx val="2"/>
              <c:layout>
                <c:manualLayout>
                  <c:x val="-6.6176470588235337E-2"/>
                  <c:y val="0.1926304047168938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580-4947-BF49-8A2D04BE4E1F}"/>
                </c:ext>
              </c:extLst>
            </c:dLbl>
            <c:dLbl>
              <c:idx val="3"/>
              <c:layout>
                <c:manualLayout>
                  <c:x val="-0.16176470588235295"/>
                  <c:y val="0.1721999072469203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580-4947-BF49-8A2D04BE4E1F}"/>
                </c:ext>
              </c:extLst>
            </c:dLbl>
            <c:dLbl>
              <c:idx val="4"/>
              <c:layout>
                <c:manualLayout>
                  <c:x val="-0.16421549328392776"/>
                  <c:y val="0.1036118085977232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931372549019602"/>
                      <c:h val="0.110266313487943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3580-4947-BF49-8A2D04BE4E1F}"/>
                </c:ext>
              </c:extLst>
            </c:dLbl>
            <c:dLbl>
              <c:idx val="5"/>
              <c:layout>
                <c:manualLayout>
                  <c:x val="-0.17647058823529413"/>
                  <c:y val="1.459321247855257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580-4947-BF49-8A2D04BE4E1F}"/>
                </c:ext>
              </c:extLst>
            </c:dLbl>
            <c:dLbl>
              <c:idx val="6"/>
              <c:layout>
                <c:manualLayout>
                  <c:x val="-0.19607843137254902"/>
                  <c:y val="-4.669827993136823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580-4947-BF49-8A2D04BE4E1F}"/>
                </c:ext>
              </c:extLst>
            </c:dLbl>
            <c:dLbl>
              <c:idx val="7"/>
              <c:layout>
                <c:manualLayout>
                  <c:x val="-2.2467060720035282E-17"/>
                  <c:y val="8.755927487131543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580-4947-BF49-8A2D04BE4E1F}"/>
                </c:ext>
              </c:extLst>
            </c:dLbl>
            <c:dLbl>
              <c:idx val="8"/>
              <c:layout>
                <c:manualLayout>
                  <c:x val="-6.1273544851011275E-3"/>
                  <c:y val="3.502359504134128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19843291647365"/>
                      <c:h val="0.219554996647008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3580-4947-BF49-8A2D04BE4E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Sheet1!$A$2:$A$10</c:f>
              <c:strCache>
                <c:ptCount val="9"/>
                <c:pt idx="0">
                  <c:v>Public Education</c:v>
                </c:pt>
                <c:pt idx="1">
                  <c:v>Higher Education</c:v>
                </c:pt>
                <c:pt idx="2">
                  <c:v>Criminal Justice</c:v>
                </c:pt>
                <c:pt idx="3">
                  <c:v>Econ &amp; Comm Dev</c:v>
                </c:pt>
                <c:pt idx="4">
                  <c:v>Exec Approp</c:v>
                </c:pt>
                <c:pt idx="5">
                  <c:v>Gen Gov't</c:v>
                </c:pt>
                <c:pt idx="6">
                  <c:v>Nat Res &amp; Env Qual</c:v>
                </c:pt>
                <c:pt idx="7">
                  <c:v>Social Services</c:v>
                </c:pt>
                <c:pt idx="8">
                  <c:v>Transp &amp; Infra</c:v>
                </c:pt>
              </c:strCache>
            </c:strRef>
          </c:cat>
          <c:val>
            <c:numRef>
              <c:f>Sheet1!$B$2:$B$10</c:f>
              <c:numCache>
                <c:formatCode>"$"#,##0_);\("$"#,##0\)</c:formatCode>
                <c:ptCount val="9"/>
                <c:pt idx="0">
                  <c:v>8994599800</c:v>
                </c:pt>
                <c:pt idx="1">
                  <c:v>3356470700</c:v>
                </c:pt>
                <c:pt idx="2">
                  <c:v>1442363000</c:v>
                </c:pt>
                <c:pt idx="3">
                  <c:v>2008969400</c:v>
                </c:pt>
                <c:pt idx="4">
                  <c:v>270145000</c:v>
                </c:pt>
                <c:pt idx="5">
                  <c:v>505084400</c:v>
                </c:pt>
                <c:pt idx="6">
                  <c:v>1227725300</c:v>
                </c:pt>
                <c:pt idx="7">
                  <c:v>9503006500</c:v>
                </c:pt>
                <c:pt idx="8">
                  <c:v>4325009400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3580-4947-BF49-8A2D04BE4E1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7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Sources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All Sources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C79-4D01-9DC5-06545CE498F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CE2-4116-A5E7-0BDCE68C67F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C79-4D01-9DC5-06545CE498F7}"/>
              </c:ext>
            </c:extLst>
          </c:dPt>
          <c:dLbls>
            <c:dLbl>
              <c:idx val="1"/>
              <c:layout>
                <c:manualLayout>
                  <c:x val="-1.2254901960784314E-2"/>
                  <c:y val="1.751185497426308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CE2-4116-A5E7-0BDCE68C67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Uniform School Fund</c:v>
                </c:pt>
                <c:pt idx="1">
                  <c:v>Income Tax Fund</c:v>
                </c:pt>
                <c:pt idx="2">
                  <c:v>General Fund</c:v>
                </c:pt>
              </c:strCache>
            </c:strRef>
          </c:cat>
          <c:val>
            <c:numRef>
              <c:f>Sheet1!$B$2:$B$4</c:f>
              <c:numCache>
                <c:formatCode>"$"#,##0_);\("$"#,##0\)</c:formatCode>
                <c:ptCount val="3"/>
                <c:pt idx="0">
                  <c:v>5263741000</c:v>
                </c:pt>
                <c:pt idx="1">
                  <c:v>2828081000</c:v>
                </c:pt>
                <c:pt idx="2">
                  <c:v>4261593000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E2-4116-A5E7-0BDCE68C67F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33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Uses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All Sources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580-4947-BF49-8A2D04BE4E1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580-4947-BF49-8A2D04BE4E1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580-4947-BF49-8A2D04BE4E1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580-4947-BF49-8A2D04BE4E1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3580-4947-BF49-8A2D04BE4E1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3580-4947-BF49-8A2D04BE4E1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3580-4947-BF49-8A2D04BE4E1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3580-4947-BF49-8A2D04BE4E1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3580-4947-BF49-8A2D04BE4E1F}"/>
              </c:ext>
            </c:extLst>
          </c:dPt>
          <c:dLbls>
            <c:dLbl>
              <c:idx val="3"/>
              <c:layout>
                <c:manualLayout>
                  <c:x val="-0.16176470588235295"/>
                  <c:y val="0.2043049746997360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580-4947-BF49-8A2D04BE4E1F}"/>
                </c:ext>
              </c:extLst>
            </c:dLbl>
            <c:dLbl>
              <c:idx val="4"/>
              <c:layout>
                <c:manualLayout>
                  <c:x val="-0.15563706191137872"/>
                  <c:y val="0.1065304510934337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647058823529411"/>
                      <c:h val="0.110266313487943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3580-4947-BF49-8A2D04BE4E1F}"/>
                </c:ext>
              </c:extLst>
            </c:dLbl>
            <c:dLbl>
              <c:idx val="5"/>
              <c:layout>
                <c:manualLayout>
                  <c:x val="-0.17647058823529413"/>
                  <c:y val="1.459321247855257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580-4947-BF49-8A2D04BE4E1F}"/>
                </c:ext>
              </c:extLst>
            </c:dLbl>
            <c:dLbl>
              <c:idx val="6"/>
              <c:layout>
                <c:manualLayout>
                  <c:x val="-0.16911764705882354"/>
                  <c:y val="-9.33965598627364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580-4947-BF49-8A2D04BE4E1F}"/>
                </c:ext>
              </c:extLst>
            </c:dLbl>
            <c:dLbl>
              <c:idx val="7"/>
              <c:layout>
                <c:manualLayout>
                  <c:x val="-2.2467060720035282E-17"/>
                  <c:y val="8.755927487131543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580-4947-BF49-8A2D04BE4E1F}"/>
                </c:ext>
              </c:extLst>
            </c:dLbl>
            <c:dLbl>
              <c:idx val="8"/>
              <c:layout>
                <c:manualLayout>
                  <c:x val="-3.6763740929442869E-3"/>
                  <c:y val="2.626766755420973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19843291647365"/>
                      <c:h val="0.219554996647008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3580-4947-BF49-8A2D04BE4E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Sheet1!$A$2:$A$10</c:f>
              <c:strCache>
                <c:ptCount val="9"/>
                <c:pt idx="0">
                  <c:v>Public Education</c:v>
                </c:pt>
                <c:pt idx="1">
                  <c:v>Higher Education</c:v>
                </c:pt>
                <c:pt idx="2">
                  <c:v>Criminal Justice</c:v>
                </c:pt>
                <c:pt idx="3">
                  <c:v>Econ &amp; Comm Dev</c:v>
                </c:pt>
                <c:pt idx="4">
                  <c:v>Exec Approp</c:v>
                </c:pt>
                <c:pt idx="5">
                  <c:v>Gen Gov't</c:v>
                </c:pt>
                <c:pt idx="6">
                  <c:v>Nat Res &amp; Env Qual</c:v>
                </c:pt>
                <c:pt idx="7">
                  <c:v>Social Services</c:v>
                </c:pt>
                <c:pt idx="8">
                  <c:v>Transp &amp; Infra</c:v>
                </c:pt>
              </c:strCache>
            </c:strRef>
          </c:cat>
          <c:val>
            <c:numRef>
              <c:f>Sheet1!$B$2:$B$10</c:f>
              <c:numCache>
                <c:formatCode>_(* #,##0_);_(* \(#,##0\);_(* "-"??_);_(@_)</c:formatCode>
                <c:ptCount val="9"/>
                <c:pt idx="0">
                  <c:v>5999171800</c:v>
                </c:pt>
                <c:pt idx="1">
                  <c:v>2030660800</c:v>
                </c:pt>
                <c:pt idx="2">
                  <c:v>1048195000</c:v>
                </c:pt>
                <c:pt idx="3">
                  <c:v>385812000</c:v>
                </c:pt>
                <c:pt idx="4">
                  <c:v>90334100</c:v>
                </c:pt>
                <c:pt idx="5">
                  <c:v>199572600</c:v>
                </c:pt>
                <c:pt idx="6">
                  <c:v>196484300</c:v>
                </c:pt>
                <c:pt idx="7">
                  <c:v>1699672500</c:v>
                </c:pt>
                <c:pt idx="8">
                  <c:v>702512500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3580-4947-BF49-8A2D04BE4E1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33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All Sources</c:v>
                </c:pt>
              </c:strCache>
            </c:strRef>
          </c:tx>
          <c:spPr>
            <a:ln w="762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76200">
                <a:solidFill>
                  <a:schemeClr val="accent1"/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</c:numCache>
            </c:numRef>
          </c:cat>
          <c:val>
            <c:numRef>
              <c:f>Sheet1!$B$2:$B$6</c:f>
              <c:numCache>
                <c:formatCode>"$"#,##0_);[Red]\("$"#,##0\)</c:formatCode>
                <c:ptCount val="5"/>
                <c:pt idx="0">
                  <c:v>23988035415.549999</c:v>
                </c:pt>
                <c:pt idx="1">
                  <c:v>26376688000</c:v>
                </c:pt>
                <c:pt idx="2">
                  <c:v>27714912500</c:v>
                </c:pt>
                <c:pt idx="3">
                  <c:v>31698704900</c:v>
                </c:pt>
                <c:pt idx="4">
                  <c:v>31633373500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778C-4EA2-AE14-DEDD464C022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Gen/IT Funds</c:v>
                </c:pt>
              </c:strCache>
            </c:strRef>
          </c:tx>
          <c:spPr>
            <a:ln w="762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76200">
                <a:solidFill>
                  <a:schemeClr val="accent2"/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</c:numCache>
            </c:numRef>
          </c:cat>
          <c:val>
            <c:numRef>
              <c:f>Sheet1!$C$2:$C$6</c:f>
              <c:numCache>
                <c:formatCode>"$"#,##0_);[Red]\("$"#,##0\)</c:formatCode>
                <c:ptCount val="5"/>
                <c:pt idx="0">
                  <c:v>11706935200</c:v>
                </c:pt>
                <c:pt idx="1">
                  <c:v>13950202500</c:v>
                </c:pt>
                <c:pt idx="2">
                  <c:v>12657096700</c:v>
                </c:pt>
                <c:pt idx="3">
                  <c:v>11782547700</c:v>
                </c:pt>
                <c:pt idx="4">
                  <c:v>12352415600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778C-4EA2-AE14-DEDD464C02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9467496"/>
        <c:axId val="359468216"/>
      </c:lineChart>
      <c:catAx>
        <c:axId val="3594674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dirty="0"/>
                  <a:t>Fiscal Year</a:t>
                </a:r>
              </a:p>
            </c:rich>
          </c:tx>
          <c:layout>
            <c:manualLayout>
              <c:xMode val="edge"/>
              <c:yMode val="edge"/>
              <c:x val="0.88360464452812959"/>
              <c:y val="0.83553311648049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468216"/>
        <c:crosses val="autoZero"/>
        <c:auto val="1"/>
        <c:lblAlgn val="ctr"/>
        <c:lblOffset val="100"/>
        <c:noMultiLvlLbl val="0"/>
      </c:catAx>
      <c:valAx>
        <c:axId val="359468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_);[Red]\(&quot;$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9467496"/>
        <c:crosses val="autoZero"/>
        <c:crossBetween val="between"/>
        <c:dispUnits>
          <c:builtInUnit val="b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8"/>
          </a:xfrm>
          <a:prstGeom prst="rect">
            <a:avLst/>
          </a:prstGeom>
        </p:spPr>
        <p:txBody>
          <a:bodyPr vert="horz" lIns="96650" tIns="48325" rIns="96650" bIns="483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9" y="0"/>
            <a:ext cx="3169920" cy="481728"/>
          </a:xfrm>
          <a:prstGeom prst="rect">
            <a:avLst/>
          </a:prstGeom>
        </p:spPr>
        <p:txBody>
          <a:bodyPr vert="horz" lIns="96650" tIns="48325" rIns="96650" bIns="48325" rtlCol="0"/>
          <a:lstStyle>
            <a:lvl1pPr algn="r">
              <a:defRPr sz="1200"/>
            </a:lvl1pPr>
          </a:lstStyle>
          <a:p>
            <a:fld id="{3D07DD77-3B6B-449E-9252-D9A8F4A55B86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0" tIns="48325" rIns="96650" bIns="4832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2"/>
          </a:xfrm>
          <a:prstGeom prst="rect">
            <a:avLst/>
          </a:prstGeom>
        </p:spPr>
        <p:txBody>
          <a:bodyPr vert="horz" lIns="96650" tIns="48325" rIns="96650" bIns="4832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7"/>
          </a:xfrm>
          <a:prstGeom prst="rect">
            <a:avLst/>
          </a:prstGeom>
        </p:spPr>
        <p:txBody>
          <a:bodyPr vert="horz" lIns="96650" tIns="48325" rIns="96650" bIns="483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9" y="9119475"/>
            <a:ext cx="3169920" cy="481727"/>
          </a:xfrm>
          <a:prstGeom prst="rect">
            <a:avLst/>
          </a:prstGeom>
        </p:spPr>
        <p:txBody>
          <a:bodyPr vert="horz" lIns="96650" tIns="48325" rIns="96650" bIns="48325" rtlCol="0" anchor="b"/>
          <a:lstStyle>
            <a:lvl1pPr algn="r">
              <a:defRPr sz="1200"/>
            </a:lvl1pPr>
          </a:lstStyle>
          <a:p>
            <a:fld id="{F9572E5C-8562-4830-9718-BDEF77A3C4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004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0033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9069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019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4096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9507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307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2625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1329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4280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744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01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145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3223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7060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76388" y="1323975"/>
            <a:ext cx="5168900" cy="29067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32310" y="4401048"/>
            <a:ext cx="6658457" cy="486110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7294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94602-B1F6-A24B-6838-70E5AA6DD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B96EA5-5A02-68C7-F426-8426018F42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576388" y="1323975"/>
            <a:ext cx="5168900" cy="29067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CFB4CC-A377-2CC5-F436-079EC54738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2310" y="4401048"/>
            <a:ext cx="6658457" cy="486110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175F5-4095-334A-43B3-6891ADF358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8868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76388" y="1323975"/>
            <a:ext cx="5168900" cy="29067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32310" y="4401048"/>
            <a:ext cx="6658457" cy="486110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6712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76388" y="1323975"/>
            <a:ext cx="5168900" cy="29067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32310" y="4401048"/>
            <a:ext cx="6658457" cy="486110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7293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76388" y="1323975"/>
            <a:ext cx="5168900" cy="29067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32310" y="4401048"/>
            <a:ext cx="6658457" cy="486110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41734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DC991-0F53-637D-E9ED-5E5993C04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795F86-E453-8843-D058-EC677143DE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576388" y="1323975"/>
            <a:ext cx="5168900" cy="29067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9D528B-DFD8-6A82-7AFE-E7E6F98F77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2310" y="4401048"/>
            <a:ext cx="6658457" cy="486110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D795D0-887F-1E66-92A7-1283FD311B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9688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C2521-DF40-A9D8-1290-D056AE5EF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1ED22D-6EA9-6C87-3638-463E439DDE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576388" y="1323975"/>
            <a:ext cx="5168900" cy="29067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81643F-F6F1-9394-E67C-69DCE2547C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2310" y="4401048"/>
            <a:ext cx="6658457" cy="486110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A0BEB1-B0BA-6199-0798-3C9A0CE84B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1125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76388" y="1323975"/>
            <a:ext cx="5168900" cy="29067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32310" y="4401048"/>
            <a:ext cx="6658457" cy="486110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438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571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76388" y="1323975"/>
            <a:ext cx="5168900" cy="29067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32310" y="4401048"/>
            <a:ext cx="6658457" cy="486110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564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76388" y="1323975"/>
            <a:ext cx="5168900" cy="29067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32310" y="4401048"/>
            <a:ext cx="6658457" cy="486110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36390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76388" y="1323975"/>
            <a:ext cx="5168900" cy="29067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32310" y="4401048"/>
            <a:ext cx="6658457" cy="486110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31382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414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063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527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1548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0148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814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72E5C-8562-4830-9718-BDEF77A3C4B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356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CDD2B0D-D54A-43CA-81C1-9B7D47ACDCC3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62613" y="2276598"/>
            <a:ext cx="9382720" cy="91952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41072" y="4554291"/>
            <a:ext cx="5520267" cy="51988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PRESENTER</a:t>
            </a:r>
          </a:p>
        </p:txBody>
      </p:sp>
      <p:sp>
        <p:nvSpPr>
          <p:cNvPr id="15" name="L-Shape 13">
            <a:extLst>
              <a:ext uri="{FF2B5EF4-FFF2-40B4-BE49-F238E27FC236}">
                <a16:creationId xmlns:a16="http://schemas.microsoft.com/office/drawing/2014/main" id="{7C2CD088-7509-4DF7-81A4-E53C94C5EC8A}"/>
              </a:ext>
            </a:extLst>
          </p:cNvPr>
          <p:cNvSpPr/>
          <p:nvPr userDrawn="1"/>
        </p:nvSpPr>
        <p:spPr>
          <a:xfrm rot="5400000">
            <a:off x="1563254" y="1934226"/>
            <a:ext cx="1293091" cy="1293091"/>
          </a:xfrm>
          <a:custGeom>
            <a:avLst/>
            <a:gdLst>
              <a:gd name="connsiteX0" fmla="*/ 0 w 1293091"/>
              <a:gd name="connsiteY0" fmla="*/ 0 h 1293091"/>
              <a:gd name="connsiteX1" fmla="*/ 646546 w 1293091"/>
              <a:gd name="connsiteY1" fmla="*/ 0 h 1293091"/>
              <a:gd name="connsiteX2" fmla="*/ 646546 w 1293091"/>
              <a:gd name="connsiteY2" fmla="*/ 646546 h 1293091"/>
              <a:gd name="connsiteX3" fmla="*/ 1293091 w 1293091"/>
              <a:gd name="connsiteY3" fmla="*/ 646546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0 h 1293091"/>
              <a:gd name="connsiteX1" fmla="*/ 323273 w 1293091"/>
              <a:gd name="connsiteY1" fmla="*/ 46182 h 1293091"/>
              <a:gd name="connsiteX2" fmla="*/ 646546 w 1293091"/>
              <a:gd name="connsiteY2" fmla="*/ 646546 h 1293091"/>
              <a:gd name="connsiteX3" fmla="*/ 1293091 w 1293091"/>
              <a:gd name="connsiteY3" fmla="*/ 646546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0 h 1293091"/>
              <a:gd name="connsiteX1" fmla="*/ 323273 w 1293091"/>
              <a:gd name="connsiteY1" fmla="*/ 46182 h 1293091"/>
              <a:gd name="connsiteX2" fmla="*/ 360219 w 1293091"/>
              <a:gd name="connsiteY2" fmla="*/ 665019 h 1293091"/>
              <a:gd name="connsiteX3" fmla="*/ 1293091 w 1293091"/>
              <a:gd name="connsiteY3" fmla="*/ 646546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9236 h 1302327"/>
              <a:gd name="connsiteX1" fmla="*/ 323273 w 1293091"/>
              <a:gd name="connsiteY1" fmla="*/ 0 h 1302327"/>
              <a:gd name="connsiteX2" fmla="*/ 360219 w 1293091"/>
              <a:gd name="connsiteY2" fmla="*/ 674255 h 1302327"/>
              <a:gd name="connsiteX3" fmla="*/ 1293091 w 1293091"/>
              <a:gd name="connsiteY3" fmla="*/ 655782 h 1302327"/>
              <a:gd name="connsiteX4" fmla="*/ 1293091 w 1293091"/>
              <a:gd name="connsiteY4" fmla="*/ 1302327 h 1302327"/>
              <a:gd name="connsiteX5" fmla="*/ 0 w 1293091"/>
              <a:gd name="connsiteY5" fmla="*/ 1302327 h 1302327"/>
              <a:gd name="connsiteX6" fmla="*/ 0 w 1293091"/>
              <a:gd name="connsiteY6" fmla="*/ 9236 h 1302327"/>
              <a:gd name="connsiteX0" fmla="*/ 0 w 1293091"/>
              <a:gd name="connsiteY0" fmla="*/ 9236 h 1302327"/>
              <a:gd name="connsiteX1" fmla="*/ 323273 w 1293091"/>
              <a:gd name="connsiteY1" fmla="*/ 0 h 1302327"/>
              <a:gd name="connsiteX2" fmla="*/ 360219 w 1293091"/>
              <a:gd name="connsiteY2" fmla="*/ 674255 h 1302327"/>
              <a:gd name="connsiteX3" fmla="*/ 1293091 w 1293091"/>
              <a:gd name="connsiteY3" fmla="*/ 1006764 h 1302327"/>
              <a:gd name="connsiteX4" fmla="*/ 1293091 w 1293091"/>
              <a:gd name="connsiteY4" fmla="*/ 1302327 h 1302327"/>
              <a:gd name="connsiteX5" fmla="*/ 0 w 1293091"/>
              <a:gd name="connsiteY5" fmla="*/ 1302327 h 1302327"/>
              <a:gd name="connsiteX6" fmla="*/ 0 w 1293091"/>
              <a:gd name="connsiteY6" fmla="*/ 9236 h 1302327"/>
              <a:gd name="connsiteX0" fmla="*/ 0 w 1293091"/>
              <a:gd name="connsiteY0" fmla="*/ 9236 h 1302327"/>
              <a:gd name="connsiteX1" fmla="*/ 323273 w 1293091"/>
              <a:gd name="connsiteY1" fmla="*/ 0 h 1302327"/>
              <a:gd name="connsiteX2" fmla="*/ 314037 w 1293091"/>
              <a:gd name="connsiteY2" fmla="*/ 988291 h 1302327"/>
              <a:gd name="connsiteX3" fmla="*/ 1293091 w 1293091"/>
              <a:gd name="connsiteY3" fmla="*/ 1006764 h 1302327"/>
              <a:gd name="connsiteX4" fmla="*/ 1293091 w 1293091"/>
              <a:gd name="connsiteY4" fmla="*/ 1302327 h 1302327"/>
              <a:gd name="connsiteX5" fmla="*/ 0 w 1293091"/>
              <a:gd name="connsiteY5" fmla="*/ 1302327 h 1302327"/>
              <a:gd name="connsiteX6" fmla="*/ 0 w 1293091"/>
              <a:gd name="connsiteY6" fmla="*/ 9236 h 1302327"/>
              <a:gd name="connsiteX0" fmla="*/ 0 w 1293091"/>
              <a:gd name="connsiteY0" fmla="*/ 0 h 1293091"/>
              <a:gd name="connsiteX1" fmla="*/ 323273 w 1293091"/>
              <a:gd name="connsiteY1" fmla="*/ 18473 h 1293091"/>
              <a:gd name="connsiteX2" fmla="*/ 314037 w 1293091"/>
              <a:gd name="connsiteY2" fmla="*/ 979055 h 1293091"/>
              <a:gd name="connsiteX3" fmla="*/ 1293091 w 1293091"/>
              <a:gd name="connsiteY3" fmla="*/ 997528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0 h 1293091"/>
              <a:gd name="connsiteX1" fmla="*/ 323273 w 1293091"/>
              <a:gd name="connsiteY1" fmla="*/ 0 h 1293091"/>
              <a:gd name="connsiteX2" fmla="*/ 314037 w 1293091"/>
              <a:gd name="connsiteY2" fmla="*/ 979055 h 1293091"/>
              <a:gd name="connsiteX3" fmla="*/ 1293091 w 1293091"/>
              <a:gd name="connsiteY3" fmla="*/ 997528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3091" h="1293091">
                <a:moveTo>
                  <a:pt x="0" y="0"/>
                </a:moveTo>
                <a:lnTo>
                  <a:pt x="323273" y="0"/>
                </a:lnTo>
                <a:cubicBezTo>
                  <a:pt x="320194" y="329430"/>
                  <a:pt x="317116" y="649625"/>
                  <a:pt x="314037" y="979055"/>
                </a:cubicBezTo>
                <a:lnTo>
                  <a:pt x="1293091" y="997528"/>
                </a:lnTo>
                <a:lnTo>
                  <a:pt x="1293091" y="1293091"/>
                </a:lnTo>
                <a:lnTo>
                  <a:pt x="0" y="1293091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B2C8ADE3-5EED-4CA9-825C-70FDFC45CB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40338" y="5096934"/>
            <a:ext cx="5521325" cy="375783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POSITION/TITLE OF PRESENTER</a:t>
            </a:r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202F2D6E-BDAE-4938-AB40-3B9ACA5739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40338" y="5497518"/>
            <a:ext cx="5521325" cy="519113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275FAE-2D0C-44BA-9CCE-12244C7BC0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76681" y="341597"/>
            <a:ext cx="2054468" cy="92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3758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CDD2B0D-D54A-43CA-81C1-9B7D47ACDCC3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087" y="2509479"/>
            <a:ext cx="8437532" cy="919520"/>
          </a:xfrm>
        </p:spPr>
        <p:txBody>
          <a:bodyPr anchor="b">
            <a:normAutofit/>
          </a:bodyPr>
          <a:lstStyle>
            <a:lvl1pPr algn="l">
              <a:defRPr sz="48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L-Shape 13">
            <a:extLst>
              <a:ext uri="{FF2B5EF4-FFF2-40B4-BE49-F238E27FC236}">
                <a16:creationId xmlns:a16="http://schemas.microsoft.com/office/drawing/2014/main" id="{7C2CD088-7509-4DF7-81A4-E53C94C5EC8A}"/>
              </a:ext>
            </a:extLst>
          </p:cNvPr>
          <p:cNvSpPr/>
          <p:nvPr userDrawn="1"/>
        </p:nvSpPr>
        <p:spPr>
          <a:xfrm rot="16200000">
            <a:off x="9468248" y="2507673"/>
            <a:ext cx="1293091" cy="1293091"/>
          </a:xfrm>
          <a:custGeom>
            <a:avLst/>
            <a:gdLst>
              <a:gd name="connsiteX0" fmla="*/ 0 w 1293091"/>
              <a:gd name="connsiteY0" fmla="*/ 0 h 1293091"/>
              <a:gd name="connsiteX1" fmla="*/ 646546 w 1293091"/>
              <a:gd name="connsiteY1" fmla="*/ 0 h 1293091"/>
              <a:gd name="connsiteX2" fmla="*/ 646546 w 1293091"/>
              <a:gd name="connsiteY2" fmla="*/ 646546 h 1293091"/>
              <a:gd name="connsiteX3" fmla="*/ 1293091 w 1293091"/>
              <a:gd name="connsiteY3" fmla="*/ 646546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0 h 1293091"/>
              <a:gd name="connsiteX1" fmla="*/ 323273 w 1293091"/>
              <a:gd name="connsiteY1" fmla="*/ 46182 h 1293091"/>
              <a:gd name="connsiteX2" fmla="*/ 646546 w 1293091"/>
              <a:gd name="connsiteY2" fmla="*/ 646546 h 1293091"/>
              <a:gd name="connsiteX3" fmla="*/ 1293091 w 1293091"/>
              <a:gd name="connsiteY3" fmla="*/ 646546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0 h 1293091"/>
              <a:gd name="connsiteX1" fmla="*/ 323273 w 1293091"/>
              <a:gd name="connsiteY1" fmla="*/ 46182 h 1293091"/>
              <a:gd name="connsiteX2" fmla="*/ 360219 w 1293091"/>
              <a:gd name="connsiteY2" fmla="*/ 665019 h 1293091"/>
              <a:gd name="connsiteX3" fmla="*/ 1293091 w 1293091"/>
              <a:gd name="connsiteY3" fmla="*/ 646546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9236 h 1302327"/>
              <a:gd name="connsiteX1" fmla="*/ 323273 w 1293091"/>
              <a:gd name="connsiteY1" fmla="*/ 0 h 1302327"/>
              <a:gd name="connsiteX2" fmla="*/ 360219 w 1293091"/>
              <a:gd name="connsiteY2" fmla="*/ 674255 h 1302327"/>
              <a:gd name="connsiteX3" fmla="*/ 1293091 w 1293091"/>
              <a:gd name="connsiteY3" fmla="*/ 655782 h 1302327"/>
              <a:gd name="connsiteX4" fmla="*/ 1293091 w 1293091"/>
              <a:gd name="connsiteY4" fmla="*/ 1302327 h 1302327"/>
              <a:gd name="connsiteX5" fmla="*/ 0 w 1293091"/>
              <a:gd name="connsiteY5" fmla="*/ 1302327 h 1302327"/>
              <a:gd name="connsiteX6" fmla="*/ 0 w 1293091"/>
              <a:gd name="connsiteY6" fmla="*/ 9236 h 1302327"/>
              <a:gd name="connsiteX0" fmla="*/ 0 w 1293091"/>
              <a:gd name="connsiteY0" fmla="*/ 9236 h 1302327"/>
              <a:gd name="connsiteX1" fmla="*/ 323273 w 1293091"/>
              <a:gd name="connsiteY1" fmla="*/ 0 h 1302327"/>
              <a:gd name="connsiteX2" fmla="*/ 360219 w 1293091"/>
              <a:gd name="connsiteY2" fmla="*/ 674255 h 1302327"/>
              <a:gd name="connsiteX3" fmla="*/ 1293091 w 1293091"/>
              <a:gd name="connsiteY3" fmla="*/ 1006764 h 1302327"/>
              <a:gd name="connsiteX4" fmla="*/ 1293091 w 1293091"/>
              <a:gd name="connsiteY4" fmla="*/ 1302327 h 1302327"/>
              <a:gd name="connsiteX5" fmla="*/ 0 w 1293091"/>
              <a:gd name="connsiteY5" fmla="*/ 1302327 h 1302327"/>
              <a:gd name="connsiteX6" fmla="*/ 0 w 1293091"/>
              <a:gd name="connsiteY6" fmla="*/ 9236 h 1302327"/>
              <a:gd name="connsiteX0" fmla="*/ 0 w 1293091"/>
              <a:gd name="connsiteY0" fmla="*/ 9236 h 1302327"/>
              <a:gd name="connsiteX1" fmla="*/ 323273 w 1293091"/>
              <a:gd name="connsiteY1" fmla="*/ 0 h 1302327"/>
              <a:gd name="connsiteX2" fmla="*/ 314037 w 1293091"/>
              <a:gd name="connsiteY2" fmla="*/ 988291 h 1302327"/>
              <a:gd name="connsiteX3" fmla="*/ 1293091 w 1293091"/>
              <a:gd name="connsiteY3" fmla="*/ 1006764 h 1302327"/>
              <a:gd name="connsiteX4" fmla="*/ 1293091 w 1293091"/>
              <a:gd name="connsiteY4" fmla="*/ 1302327 h 1302327"/>
              <a:gd name="connsiteX5" fmla="*/ 0 w 1293091"/>
              <a:gd name="connsiteY5" fmla="*/ 1302327 h 1302327"/>
              <a:gd name="connsiteX6" fmla="*/ 0 w 1293091"/>
              <a:gd name="connsiteY6" fmla="*/ 9236 h 1302327"/>
              <a:gd name="connsiteX0" fmla="*/ 0 w 1293091"/>
              <a:gd name="connsiteY0" fmla="*/ 0 h 1293091"/>
              <a:gd name="connsiteX1" fmla="*/ 323273 w 1293091"/>
              <a:gd name="connsiteY1" fmla="*/ 18473 h 1293091"/>
              <a:gd name="connsiteX2" fmla="*/ 314037 w 1293091"/>
              <a:gd name="connsiteY2" fmla="*/ 979055 h 1293091"/>
              <a:gd name="connsiteX3" fmla="*/ 1293091 w 1293091"/>
              <a:gd name="connsiteY3" fmla="*/ 997528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0 h 1293091"/>
              <a:gd name="connsiteX1" fmla="*/ 323273 w 1293091"/>
              <a:gd name="connsiteY1" fmla="*/ 0 h 1293091"/>
              <a:gd name="connsiteX2" fmla="*/ 314037 w 1293091"/>
              <a:gd name="connsiteY2" fmla="*/ 979055 h 1293091"/>
              <a:gd name="connsiteX3" fmla="*/ 1293091 w 1293091"/>
              <a:gd name="connsiteY3" fmla="*/ 997528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3091" h="1293091">
                <a:moveTo>
                  <a:pt x="0" y="0"/>
                </a:moveTo>
                <a:lnTo>
                  <a:pt x="323273" y="0"/>
                </a:lnTo>
                <a:cubicBezTo>
                  <a:pt x="320194" y="329430"/>
                  <a:pt x="317116" y="649625"/>
                  <a:pt x="314037" y="979055"/>
                </a:cubicBezTo>
                <a:lnTo>
                  <a:pt x="1293091" y="997528"/>
                </a:lnTo>
                <a:lnTo>
                  <a:pt x="1293091" y="1293091"/>
                </a:lnTo>
                <a:lnTo>
                  <a:pt x="0" y="1293091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D03E45-C7C7-4750-BE98-4F41A7F4EE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087" y="3667125"/>
            <a:ext cx="728345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1D7E9A-7824-431E-921D-F86244381CF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62382" y="5649459"/>
            <a:ext cx="2164950" cy="97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3276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CDD2B0D-D54A-43CA-81C1-9B7D47ACDCC3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087" y="2509479"/>
            <a:ext cx="8437532" cy="91952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L-Shape 13">
            <a:extLst>
              <a:ext uri="{FF2B5EF4-FFF2-40B4-BE49-F238E27FC236}">
                <a16:creationId xmlns:a16="http://schemas.microsoft.com/office/drawing/2014/main" id="{7C2CD088-7509-4DF7-81A4-E53C94C5EC8A}"/>
              </a:ext>
            </a:extLst>
          </p:cNvPr>
          <p:cNvSpPr/>
          <p:nvPr userDrawn="1"/>
        </p:nvSpPr>
        <p:spPr>
          <a:xfrm rot="16200000">
            <a:off x="9468248" y="2507673"/>
            <a:ext cx="1293091" cy="1293091"/>
          </a:xfrm>
          <a:custGeom>
            <a:avLst/>
            <a:gdLst>
              <a:gd name="connsiteX0" fmla="*/ 0 w 1293091"/>
              <a:gd name="connsiteY0" fmla="*/ 0 h 1293091"/>
              <a:gd name="connsiteX1" fmla="*/ 646546 w 1293091"/>
              <a:gd name="connsiteY1" fmla="*/ 0 h 1293091"/>
              <a:gd name="connsiteX2" fmla="*/ 646546 w 1293091"/>
              <a:gd name="connsiteY2" fmla="*/ 646546 h 1293091"/>
              <a:gd name="connsiteX3" fmla="*/ 1293091 w 1293091"/>
              <a:gd name="connsiteY3" fmla="*/ 646546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0 h 1293091"/>
              <a:gd name="connsiteX1" fmla="*/ 323273 w 1293091"/>
              <a:gd name="connsiteY1" fmla="*/ 46182 h 1293091"/>
              <a:gd name="connsiteX2" fmla="*/ 646546 w 1293091"/>
              <a:gd name="connsiteY2" fmla="*/ 646546 h 1293091"/>
              <a:gd name="connsiteX3" fmla="*/ 1293091 w 1293091"/>
              <a:gd name="connsiteY3" fmla="*/ 646546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0 h 1293091"/>
              <a:gd name="connsiteX1" fmla="*/ 323273 w 1293091"/>
              <a:gd name="connsiteY1" fmla="*/ 46182 h 1293091"/>
              <a:gd name="connsiteX2" fmla="*/ 360219 w 1293091"/>
              <a:gd name="connsiteY2" fmla="*/ 665019 h 1293091"/>
              <a:gd name="connsiteX3" fmla="*/ 1293091 w 1293091"/>
              <a:gd name="connsiteY3" fmla="*/ 646546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9236 h 1302327"/>
              <a:gd name="connsiteX1" fmla="*/ 323273 w 1293091"/>
              <a:gd name="connsiteY1" fmla="*/ 0 h 1302327"/>
              <a:gd name="connsiteX2" fmla="*/ 360219 w 1293091"/>
              <a:gd name="connsiteY2" fmla="*/ 674255 h 1302327"/>
              <a:gd name="connsiteX3" fmla="*/ 1293091 w 1293091"/>
              <a:gd name="connsiteY3" fmla="*/ 655782 h 1302327"/>
              <a:gd name="connsiteX4" fmla="*/ 1293091 w 1293091"/>
              <a:gd name="connsiteY4" fmla="*/ 1302327 h 1302327"/>
              <a:gd name="connsiteX5" fmla="*/ 0 w 1293091"/>
              <a:gd name="connsiteY5" fmla="*/ 1302327 h 1302327"/>
              <a:gd name="connsiteX6" fmla="*/ 0 w 1293091"/>
              <a:gd name="connsiteY6" fmla="*/ 9236 h 1302327"/>
              <a:gd name="connsiteX0" fmla="*/ 0 w 1293091"/>
              <a:gd name="connsiteY0" fmla="*/ 9236 h 1302327"/>
              <a:gd name="connsiteX1" fmla="*/ 323273 w 1293091"/>
              <a:gd name="connsiteY1" fmla="*/ 0 h 1302327"/>
              <a:gd name="connsiteX2" fmla="*/ 360219 w 1293091"/>
              <a:gd name="connsiteY2" fmla="*/ 674255 h 1302327"/>
              <a:gd name="connsiteX3" fmla="*/ 1293091 w 1293091"/>
              <a:gd name="connsiteY3" fmla="*/ 1006764 h 1302327"/>
              <a:gd name="connsiteX4" fmla="*/ 1293091 w 1293091"/>
              <a:gd name="connsiteY4" fmla="*/ 1302327 h 1302327"/>
              <a:gd name="connsiteX5" fmla="*/ 0 w 1293091"/>
              <a:gd name="connsiteY5" fmla="*/ 1302327 h 1302327"/>
              <a:gd name="connsiteX6" fmla="*/ 0 w 1293091"/>
              <a:gd name="connsiteY6" fmla="*/ 9236 h 1302327"/>
              <a:gd name="connsiteX0" fmla="*/ 0 w 1293091"/>
              <a:gd name="connsiteY0" fmla="*/ 9236 h 1302327"/>
              <a:gd name="connsiteX1" fmla="*/ 323273 w 1293091"/>
              <a:gd name="connsiteY1" fmla="*/ 0 h 1302327"/>
              <a:gd name="connsiteX2" fmla="*/ 314037 w 1293091"/>
              <a:gd name="connsiteY2" fmla="*/ 988291 h 1302327"/>
              <a:gd name="connsiteX3" fmla="*/ 1293091 w 1293091"/>
              <a:gd name="connsiteY3" fmla="*/ 1006764 h 1302327"/>
              <a:gd name="connsiteX4" fmla="*/ 1293091 w 1293091"/>
              <a:gd name="connsiteY4" fmla="*/ 1302327 h 1302327"/>
              <a:gd name="connsiteX5" fmla="*/ 0 w 1293091"/>
              <a:gd name="connsiteY5" fmla="*/ 1302327 h 1302327"/>
              <a:gd name="connsiteX6" fmla="*/ 0 w 1293091"/>
              <a:gd name="connsiteY6" fmla="*/ 9236 h 1302327"/>
              <a:gd name="connsiteX0" fmla="*/ 0 w 1293091"/>
              <a:gd name="connsiteY0" fmla="*/ 0 h 1293091"/>
              <a:gd name="connsiteX1" fmla="*/ 323273 w 1293091"/>
              <a:gd name="connsiteY1" fmla="*/ 18473 h 1293091"/>
              <a:gd name="connsiteX2" fmla="*/ 314037 w 1293091"/>
              <a:gd name="connsiteY2" fmla="*/ 979055 h 1293091"/>
              <a:gd name="connsiteX3" fmla="*/ 1293091 w 1293091"/>
              <a:gd name="connsiteY3" fmla="*/ 997528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0 h 1293091"/>
              <a:gd name="connsiteX1" fmla="*/ 323273 w 1293091"/>
              <a:gd name="connsiteY1" fmla="*/ 0 h 1293091"/>
              <a:gd name="connsiteX2" fmla="*/ 314037 w 1293091"/>
              <a:gd name="connsiteY2" fmla="*/ 979055 h 1293091"/>
              <a:gd name="connsiteX3" fmla="*/ 1293091 w 1293091"/>
              <a:gd name="connsiteY3" fmla="*/ 997528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3091" h="1293091">
                <a:moveTo>
                  <a:pt x="0" y="0"/>
                </a:moveTo>
                <a:lnTo>
                  <a:pt x="323273" y="0"/>
                </a:lnTo>
                <a:cubicBezTo>
                  <a:pt x="320194" y="329430"/>
                  <a:pt x="317116" y="649625"/>
                  <a:pt x="314037" y="979055"/>
                </a:cubicBezTo>
                <a:lnTo>
                  <a:pt x="1293091" y="997528"/>
                </a:lnTo>
                <a:lnTo>
                  <a:pt x="1293091" y="1293091"/>
                </a:lnTo>
                <a:lnTo>
                  <a:pt x="0" y="129309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D03E45-C7C7-4750-BE98-4F41A7F4EE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087" y="3667125"/>
            <a:ext cx="7283450" cy="1981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1D7E9A-7824-431E-921D-F86244381C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62382" y="5649459"/>
            <a:ext cx="2164950" cy="97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1060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E0DA4FA-004E-ECD7-3A73-41112D6D9CA2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B6F9F4-83FB-40E6-93B5-799A8355DE30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5475841-394D-45D9-BF8E-A47254ADF500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602A7FF-2B29-458A-9F52-6E4F1F362BC7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37847FEA-7C0D-40EF-9E4F-06D807D7F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BD769E7-C3BA-441F-A073-CF66F09114D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25" name="Footer Placeholder 12">
            <a:extLst>
              <a:ext uri="{FF2B5EF4-FFF2-40B4-BE49-F238E27FC236}">
                <a16:creationId xmlns:a16="http://schemas.microsoft.com/office/drawing/2014/main" id="{987F8473-BF5D-48DF-A6BF-BDB1BFC22D2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21181934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E0DA4FA-004E-ECD7-3A73-41112D6D9CA2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B6F9F4-83FB-40E6-93B5-799A8355DE30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5475841-394D-45D9-BF8E-A47254ADF500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602A7FF-2B29-458A-9F52-6E4F1F362BC7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37847FEA-7C0D-40EF-9E4F-06D807D7F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BD769E7-C3BA-441F-A073-CF66F09114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25" name="Footer Placeholder 12">
            <a:extLst>
              <a:ext uri="{FF2B5EF4-FFF2-40B4-BE49-F238E27FC236}">
                <a16:creationId xmlns:a16="http://schemas.microsoft.com/office/drawing/2014/main" id="{987F8473-BF5D-48DF-A6BF-BDB1BFC22D2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23801566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8A300CE-4CEA-8D0D-64A3-4CD234618D01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73381"/>
            <a:ext cx="5157787" cy="7316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773381"/>
            <a:ext cx="5183188" cy="73169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69FC4DF-D42E-4BFE-8337-DBD30D6E928C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9FBDCB-1816-43A4-81D4-48D3F76369E7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D337E9-9FDB-4CFC-A236-C598DBA5688F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B14B9686-E592-43F5-A802-9C5711463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0262C4A-1693-4A89-8378-3811B7B630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27" name="Footer Placeholder 12">
            <a:extLst>
              <a:ext uri="{FF2B5EF4-FFF2-40B4-BE49-F238E27FC236}">
                <a16:creationId xmlns:a16="http://schemas.microsoft.com/office/drawing/2014/main" id="{475FA8D4-DDE0-4E1B-AB92-49F593871DF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3772044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8A300CE-4CEA-8D0D-64A3-4CD234618D01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73381"/>
            <a:ext cx="5157787" cy="7316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773381"/>
            <a:ext cx="5183188" cy="73169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69FC4DF-D42E-4BFE-8337-DBD30D6E928C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9FBDCB-1816-43A4-81D4-48D3F76369E7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D337E9-9FDB-4CFC-A236-C598DBA5688F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B14B9686-E592-43F5-A802-9C5711463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0262C4A-1693-4A89-8378-3811B7B630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27" name="Footer Placeholder 12">
            <a:extLst>
              <a:ext uri="{FF2B5EF4-FFF2-40B4-BE49-F238E27FC236}">
                <a16:creationId xmlns:a16="http://schemas.microsoft.com/office/drawing/2014/main" id="{475FA8D4-DDE0-4E1B-AB92-49F593871DF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42511582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C3E233-A722-4352-B8AD-0FC54C6DA556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BB149EA-ED3B-4D71-A920-7121BCF1CF2A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41A7414-ABDA-48A2-A304-0AEAE310B2DB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E957C52-7B25-4453-9910-626B8838791A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3C1A8CA-3495-44DF-8970-3521E0857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6AA9492-300A-4218-9111-57F9BE270A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23" name="Footer Placeholder 12">
            <a:extLst>
              <a:ext uri="{FF2B5EF4-FFF2-40B4-BE49-F238E27FC236}">
                <a16:creationId xmlns:a16="http://schemas.microsoft.com/office/drawing/2014/main" id="{B437AD51-8EF9-46AC-B130-F15871AA7A3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Title of Presentation | Utah State Legislature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6921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C3E233-A722-4352-B8AD-0FC54C6DA556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BB149EA-ED3B-4D71-A920-7121BCF1CF2A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41A7414-ABDA-48A2-A304-0AEAE310B2DB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E957C52-7B25-4453-9910-626B8838791A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3C1A8CA-3495-44DF-8970-3521E0857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6AA9492-300A-4218-9111-57F9BE270A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23" name="Footer Placeholder 12">
            <a:extLst>
              <a:ext uri="{FF2B5EF4-FFF2-40B4-BE49-F238E27FC236}">
                <a16:creationId xmlns:a16="http://schemas.microsoft.com/office/drawing/2014/main" id="{B437AD51-8EF9-46AC-B130-F15871AA7A3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960678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45F7080-7816-8161-A543-84780D03E906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E7B03EC-4903-4ED6-8686-28CA32CF87D9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6E9889E-87D8-42A5-82AC-F768B97437DA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495436-8CC5-43EB-8793-959CEDA5A878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9CE0A834-3754-4F37-BC1D-C239EB84A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C3CED9F-FDA8-4B0B-950E-2492AB2E22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22" name="Footer Placeholder 12">
            <a:extLst>
              <a:ext uri="{FF2B5EF4-FFF2-40B4-BE49-F238E27FC236}">
                <a16:creationId xmlns:a16="http://schemas.microsoft.com/office/drawing/2014/main" id="{8ED025FD-E177-41AF-9FCC-8B7645CA615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8887196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45F7080-7816-8161-A543-84780D03E906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E7B03EC-4903-4ED6-8686-28CA32CF87D9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6E9889E-87D8-42A5-82AC-F768B97437DA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495436-8CC5-43EB-8793-959CEDA5A878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9CE0A834-3754-4F37-BC1D-C239EB84A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C3CED9F-FDA8-4B0B-950E-2492AB2E22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22" name="Footer Placeholder 12">
            <a:extLst>
              <a:ext uri="{FF2B5EF4-FFF2-40B4-BE49-F238E27FC236}">
                <a16:creationId xmlns:a16="http://schemas.microsoft.com/office/drawing/2014/main" id="{8ED025FD-E177-41AF-9FCC-8B7645CA615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0862884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CDD2B0D-D54A-43CA-81C1-9B7D47ACDCC3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62613" y="2276598"/>
            <a:ext cx="9382720" cy="91952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41072" y="4554291"/>
            <a:ext cx="5520267" cy="51988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OF PRESENTER</a:t>
            </a:r>
          </a:p>
        </p:txBody>
      </p:sp>
      <p:sp>
        <p:nvSpPr>
          <p:cNvPr id="15" name="L-Shape 13">
            <a:extLst>
              <a:ext uri="{FF2B5EF4-FFF2-40B4-BE49-F238E27FC236}">
                <a16:creationId xmlns:a16="http://schemas.microsoft.com/office/drawing/2014/main" id="{7C2CD088-7509-4DF7-81A4-E53C94C5EC8A}"/>
              </a:ext>
            </a:extLst>
          </p:cNvPr>
          <p:cNvSpPr/>
          <p:nvPr userDrawn="1"/>
        </p:nvSpPr>
        <p:spPr>
          <a:xfrm rot="5400000">
            <a:off x="1563254" y="1934226"/>
            <a:ext cx="1293091" cy="1293091"/>
          </a:xfrm>
          <a:custGeom>
            <a:avLst/>
            <a:gdLst>
              <a:gd name="connsiteX0" fmla="*/ 0 w 1293091"/>
              <a:gd name="connsiteY0" fmla="*/ 0 h 1293091"/>
              <a:gd name="connsiteX1" fmla="*/ 646546 w 1293091"/>
              <a:gd name="connsiteY1" fmla="*/ 0 h 1293091"/>
              <a:gd name="connsiteX2" fmla="*/ 646546 w 1293091"/>
              <a:gd name="connsiteY2" fmla="*/ 646546 h 1293091"/>
              <a:gd name="connsiteX3" fmla="*/ 1293091 w 1293091"/>
              <a:gd name="connsiteY3" fmla="*/ 646546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0 h 1293091"/>
              <a:gd name="connsiteX1" fmla="*/ 323273 w 1293091"/>
              <a:gd name="connsiteY1" fmla="*/ 46182 h 1293091"/>
              <a:gd name="connsiteX2" fmla="*/ 646546 w 1293091"/>
              <a:gd name="connsiteY2" fmla="*/ 646546 h 1293091"/>
              <a:gd name="connsiteX3" fmla="*/ 1293091 w 1293091"/>
              <a:gd name="connsiteY3" fmla="*/ 646546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0 h 1293091"/>
              <a:gd name="connsiteX1" fmla="*/ 323273 w 1293091"/>
              <a:gd name="connsiteY1" fmla="*/ 46182 h 1293091"/>
              <a:gd name="connsiteX2" fmla="*/ 360219 w 1293091"/>
              <a:gd name="connsiteY2" fmla="*/ 665019 h 1293091"/>
              <a:gd name="connsiteX3" fmla="*/ 1293091 w 1293091"/>
              <a:gd name="connsiteY3" fmla="*/ 646546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9236 h 1302327"/>
              <a:gd name="connsiteX1" fmla="*/ 323273 w 1293091"/>
              <a:gd name="connsiteY1" fmla="*/ 0 h 1302327"/>
              <a:gd name="connsiteX2" fmla="*/ 360219 w 1293091"/>
              <a:gd name="connsiteY2" fmla="*/ 674255 h 1302327"/>
              <a:gd name="connsiteX3" fmla="*/ 1293091 w 1293091"/>
              <a:gd name="connsiteY3" fmla="*/ 655782 h 1302327"/>
              <a:gd name="connsiteX4" fmla="*/ 1293091 w 1293091"/>
              <a:gd name="connsiteY4" fmla="*/ 1302327 h 1302327"/>
              <a:gd name="connsiteX5" fmla="*/ 0 w 1293091"/>
              <a:gd name="connsiteY5" fmla="*/ 1302327 h 1302327"/>
              <a:gd name="connsiteX6" fmla="*/ 0 w 1293091"/>
              <a:gd name="connsiteY6" fmla="*/ 9236 h 1302327"/>
              <a:gd name="connsiteX0" fmla="*/ 0 w 1293091"/>
              <a:gd name="connsiteY0" fmla="*/ 9236 h 1302327"/>
              <a:gd name="connsiteX1" fmla="*/ 323273 w 1293091"/>
              <a:gd name="connsiteY1" fmla="*/ 0 h 1302327"/>
              <a:gd name="connsiteX2" fmla="*/ 360219 w 1293091"/>
              <a:gd name="connsiteY2" fmla="*/ 674255 h 1302327"/>
              <a:gd name="connsiteX3" fmla="*/ 1293091 w 1293091"/>
              <a:gd name="connsiteY3" fmla="*/ 1006764 h 1302327"/>
              <a:gd name="connsiteX4" fmla="*/ 1293091 w 1293091"/>
              <a:gd name="connsiteY4" fmla="*/ 1302327 h 1302327"/>
              <a:gd name="connsiteX5" fmla="*/ 0 w 1293091"/>
              <a:gd name="connsiteY5" fmla="*/ 1302327 h 1302327"/>
              <a:gd name="connsiteX6" fmla="*/ 0 w 1293091"/>
              <a:gd name="connsiteY6" fmla="*/ 9236 h 1302327"/>
              <a:gd name="connsiteX0" fmla="*/ 0 w 1293091"/>
              <a:gd name="connsiteY0" fmla="*/ 9236 h 1302327"/>
              <a:gd name="connsiteX1" fmla="*/ 323273 w 1293091"/>
              <a:gd name="connsiteY1" fmla="*/ 0 h 1302327"/>
              <a:gd name="connsiteX2" fmla="*/ 314037 w 1293091"/>
              <a:gd name="connsiteY2" fmla="*/ 988291 h 1302327"/>
              <a:gd name="connsiteX3" fmla="*/ 1293091 w 1293091"/>
              <a:gd name="connsiteY3" fmla="*/ 1006764 h 1302327"/>
              <a:gd name="connsiteX4" fmla="*/ 1293091 w 1293091"/>
              <a:gd name="connsiteY4" fmla="*/ 1302327 h 1302327"/>
              <a:gd name="connsiteX5" fmla="*/ 0 w 1293091"/>
              <a:gd name="connsiteY5" fmla="*/ 1302327 h 1302327"/>
              <a:gd name="connsiteX6" fmla="*/ 0 w 1293091"/>
              <a:gd name="connsiteY6" fmla="*/ 9236 h 1302327"/>
              <a:gd name="connsiteX0" fmla="*/ 0 w 1293091"/>
              <a:gd name="connsiteY0" fmla="*/ 0 h 1293091"/>
              <a:gd name="connsiteX1" fmla="*/ 323273 w 1293091"/>
              <a:gd name="connsiteY1" fmla="*/ 18473 h 1293091"/>
              <a:gd name="connsiteX2" fmla="*/ 314037 w 1293091"/>
              <a:gd name="connsiteY2" fmla="*/ 979055 h 1293091"/>
              <a:gd name="connsiteX3" fmla="*/ 1293091 w 1293091"/>
              <a:gd name="connsiteY3" fmla="*/ 997528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  <a:gd name="connsiteX0" fmla="*/ 0 w 1293091"/>
              <a:gd name="connsiteY0" fmla="*/ 0 h 1293091"/>
              <a:gd name="connsiteX1" fmla="*/ 323273 w 1293091"/>
              <a:gd name="connsiteY1" fmla="*/ 0 h 1293091"/>
              <a:gd name="connsiteX2" fmla="*/ 314037 w 1293091"/>
              <a:gd name="connsiteY2" fmla="*/ 979055 h 1293091"/>
              <a:gd name="connsiteX3" fmla="*/ 1293091 w 1293091"/>
              <a:gd name="connsiteY3" fmla="*/ 997528 h 1293091"/>
              <a:gd name="connsiteX4" fmla="*/ 1293091 w 1293091"/>
              <a:gd name="connsiteY4" fmla="*/ 1293091 h 1293091"/>
              <a:gd name="connsiteX5" fmla="*/ 0 w 1293091"/>
              <a:gd name="connsiteY5" fmla="*/ 1293091 h 1293091"/>
              <a:gd name="connsiteX6" fmla="*/ 0 w 1293091"/>
              <a:gd name="connsiteY6" fmla="*/ 0 h 1293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93091" h="1293091">
                <a:moveTo>
                  <a:pt x="0" y="0"/>
                </a:moveTo>
                <a:lnTo>
                  <a:pt x="323273" y="0"/>
                </a:lnTo>
                <a:cubicBezTo>
                  <a:pt x="320194" y="329430"/>
                  <a:pt x="317116" y="649625"/>
                  <a:pt x="314037" y="979055"/>
                </a:cubicBezTo>
                <a:lnTo>
                  <a:pt x="1293091" y="997528"/>
                </a:lnTo>
                <a:lnTo>
                  <a:pt x="1293091" y="1293091"/>
                </a:lnTo>
                <a:lnTo>
                  <a:pt x="0" y="129309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B2C8ADE3-5EED-4CA9-825C-70FDFC45CB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40338" y="5096934"/>
            <a:ext cx="5521325" cy="375783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POSITION/TITLE OF PRESENTER</a:t>
            </a:r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202F2D6E-BDAE-4938-AB40-3B9ACA5739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40338" y="5497518"/>
            <a:ext cx="5521325" cy="519113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275FAE-2D0C-44BA-9CCE-12244C7BC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681" y="341597"/>
            <a:ext cx="2054468" cy="92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392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FC8FF97-1269-EE64-87FA-4C8C3B867546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0DF7DF3-A752-4EFB-99EC-B67F9B97A264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EC943BB-70AA-429D-84B9-AED842E817C1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7E19F9F-0940-4F45-B423-530315DF032F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59622634-F24C-49BB-A915-0BBB8818D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9801FF5-086C-4938-86B6-E8B28E53FE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31" name="Footer Placeholder 12">
            <a:extLst>
              <a:ext uri="{FF2B5EF4-FFF2-40B4-BE49-F238E27FC236}">
                <a16:creationId xmlns:a16="http://schemas.microsoft.com/office/drawing/2014/main" id="{D4934F23-34C7-4541-84E4-9097C13F727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524164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FC8FF97-1269-EE64-87FA-4C8C3B867546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0DF7DF3-A752-4EFB-99EC-B67F9B97A264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EC943BB-70AA-429D-84B9-AED842E817C1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7E19F9F-0940-4F45-B423-530315DF032F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59622634-F24C-49BB-A915-0BBB8818D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9801FF5-086C-4938-86B6-E8B28E53FE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31" name="Footer Placeholder 12">
            <a:extLst>
              <a:ext uri="{FF2B5EF4-FFF2-40B4-BE49-F238E27FC236}">
                <a16:creationId xmlns:a16="http://schemas.microsoft.com/office/drawing/2014/main" id="{D4934F23-34C7-4541-84E4-9097C13F727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40487077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D43B41F-E282-7EAC-031E-9C4BDD67F480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308A535-759F-42C2-B73E-65BE6442BA84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A67F01E-D431-4BDF-B681-CBCBAC2915A4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C9ED22A-BDE4-4D1C-8F8D-2630CE79104B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6AF3AA8D-CC18-4C47-8F50-3D3E6C8A4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8B4CB3F-E3D9-43A8-B335-71394DB9DA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31" name="Footer Placeholder 12">
            <a:extLst>
              <a:ext uri="{FF2B5EF4-FFF2-40B4-BE49-F238E27FC236}">
                <a16:creationId xmlns:a16="http://schemas.microsoft.com/office/drawing/2014/main" id="{A16EA6E4-214F-4454-BCE6-10DDDCE6B9B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5223951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D43B41F-E282-7EAC-031E-9C4BDD67F480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308A535-759F-42C2-B73E-65BE6442BA84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A67F01E-D431-4BDF-B681-CBCBAC2915A4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C9ED22A-BDE4-4D1C-8F8D-2630CE79104B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6AF3AA8D-CC18-4C47-8F50-3D3E6C8A4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8B4CB3F-E3D9-43A8-B335-71394DB9DA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31" name="Footer Placeholder 12">
            <a:extLst>
              <a:ext uri="{FF2B5EF4-FFF2-40B4-BE49-F238E27FC236}">
                <a16:creationId xmlns:a16="http://schemas.microsoft.com/office/drawing/2014/main" id="{A16EA6E4-214F-4454-BCE6-10DDDCE6B9B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5484258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1A77E26-0714-2B47-1634-C59066DC32B3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6384B5F-9AD0-43AF-87BE-16DB1B743465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B939810-F839-4066-9251-135718548EF3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FC8B0C8-BED6-4BF9-B79C-D6B251ED628A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DB3CCAD4-F02B-44BD-A30B-627ED50C4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D99CAAC-063B-4F88-8108-D8571A94F5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30" name="Footer Placeholder 12">
            <a:extLst>
              <a:ext uri="{FF2B5EF4-FFF2-40B4-BE49-F238E27FC236}">
                <a16:creationId xmlns:a16="http://schemas.microsoft.com/office/drawing/2014/main" id="{482B0E93-B0EA-4C44-A018-E30A4D1B1BC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4497867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1A77E26-0714-2B47-1634-C59066DC32B3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6384B5F-9AD0-43AF-87BE-16DB1B743465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B939810-F839-4066-9251-135718548EF3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FC8B0C8-BED6-4BF9-B79C-D6B251ED628A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DB3CCAD4-F02B-44BD-A30B-627ED50C4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D99CAAC-063B-4F88-8108-D8571A94F5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30" name="Footer Placeholder 12">
            <a:extLst>
              <a:ext uri="{FF2B5EF4-FFF2-40B4-BE49-F238E27FC236}">
                <a16:creationId xmlns:a16="http://schemas.microsoft.com/office/drawing/2014/main" id="{482B0E93-B0EA-4C44-A018-E30A4D1B1BC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2591742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CDC284A-80BC-11E6-6A45-978853E3FA98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44F8188-D5B0-40C8-869E-2447B3B9A63E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E65CE9-5F64-4448-ABC1-2AB51062F0FC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7382740-2AF1-45CF-9AB8-0971950D636C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6E8739B8-4720-4839-B954-1DE366965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F398CD1-6C62-4205-8857-07F55EA840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30" name="Footer Placeholder 12">
            <a:extLst>
              <a:ext uri="{FF2B5EF4-FFF2-40B4-BE49-F238E27FC236}">
                <a16:creationId xmlns:a16="http://schemas.microsoft.com/office/drawing/2014/main" id="{5B351BCA-0EAD-4BDB-94C3-F4A929E86CC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9627907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CDC284A-80BC-11E6-6A45-978853E3FA98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44F8188-D5B0-40C8-869E-2447B3B9A63E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FE65CE9-5F64-4448-ABC1-2AB51062F0FC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7382740-2AF1-45CF-9AB8-0971950D636C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6E8739B8-4720-4839-B954-1DE366965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F398CD1-6C62-4205-8857-07F55EA840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30" name="Footer Placeholder 12">
            <a:extLst>
              <a:ext uri="{FF2B5EF4-FFF2-40B4-BE49-F238E27FC236}">
                <a16:creationId xmlns:a16="http://schemas.microsoft.com/office/drawing/2014/main" id="{5B351BCA-0EAD-4BDB-94C3-F4A929E86CC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39458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17CC0EC-A163-F642-1B8B-F97D83D431A9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A9C3DE-826F-4715-8FE2-C9F6100322C4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21EFD0F-E05B-4D70-93AF-7AFDDED55F2D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94418E-A0D0-4D51-9D43-D168A7C699C9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B594556-F16D-4B38-B540-423E70042A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3C3C5C88-EFB1-401B-A7F9-2ACF19727F6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735360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17CC0EC-A163-F642-1B8B-F97D83D431A9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A9C3DE-826F-4715-8FE2-C9F6100322C4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21EFD0F-E05B-4D70-93AF-7AFDDED55F2D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94418E-A0D0-4D51-9D43-D168A7C699C9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B594556-F16D-4B38-B540-423E70042A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3C3C5C88-EFB1-401B-A7F9-2ACF19727F6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6281107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Report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8C8916B-0B88-465E-A078-FDE88FE46ED9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8F8069E-6F83-13E9-2D62-91A4781B8501}"/>
              </a:ext>
            </a:extLst>
          </p:cNvPr>
          <p:cNvSpPr/>
          <p:nvPr userDrawn="1"/>
        </p:nvSpPr>
        <p:spPr>
          <a:xfrm>
            <a:off x="8847458" y="0"/>
            <a:ext cx="2506342" cy="16906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642350"/>
              </a:solidFill>
            </a:endParaRPr>
          </a:p>
        </p:txBody>
      </p:sp>
      <p:sp>
        <p:nvSpPr>
          <p:cNvPr id="19" name="Half Frame 18">
            <a:extLst>
              <a:ext uri="{FF2B5EF4-FFF2-40B4-BE49-F238E27FC236}">
                <a16:creationId xmlns:a16="http://schemas.microsoft.com/office/drawing/2014/main" id="{40EC2838-E146-2821-6AD9-C3622E388262}"/>
              </a:ext>
            </a:extLst>
          </p:cNvPr>
          <p:cNvSpPr/>
          <p:nvPr userDrawn="1"/>
        </p:nvSpPr>
        <p:spPr>
          <a:xfrm rot="13500000">
            <a:off x="9944232" y="1079940"/>
            <a:ext cx="312794" cy="312794"/>
          </a:xfrm>
          <a:prstGeom prst="halfFram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C55B10BB-7D56-821F-7D5E-AE9812FE67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59791" y="358774"/>
            <a:ext cx="1645771" cy="811119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j-lt"/>
              </a:defRPr>
            </a:lvl1pPr>
            <a:lvl2pPr>
              <a:defRPr sz="1800">
                <a:solidFill>
                  <a:schemeClr val="bg1"/>
                </a:solidFill>
                <a:latin typeface="+mj-lt"/>
              </a:defRPr>
            </a:lvl2pPr>
            <a:lvl3pPr>
              <a:defRPr sz="18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dirty="0">
                <a:solidFill>
                  <a:schemeClr val="bg1"/>
                </a:solidFill>
                <a:latin typeface="+mj-lt"/>
                <a:ea typeface="Roboto Slab Black" pitchFamily="2" charset="0"/>
              </a:rPr>
              <a:t>REPORT</a:t>
            </a:r>
            <a:br>
              <a:rPr lang="en-US" b="1" dirty="0">
                <a:solidFill>
                  <a:schemeClr val="bg1"/>
                </a:solidFill>
                <a:latin typeface="+mj-lt"/>
                <a:ea typeface="Roboto Slab Black" pitchFamily="2" charset="0"/>
              </a:rPr>
            </a:br>
            <a:r>
              <a:rPr lang="en-US" sz="1800" b="1" dirty="0">
                <a:solidFill>
                  <a:schemeClr val="bg1"/>
                </a:solidFill>
                <a:latin typeface="+mj-lt"/>
                <a:ea typeface="Roboto Slab" pitchFamily="2" charset="0"/>
              </a:rPr>
              <a:t>PAGE #</a:t>
            </a:r>
            <a:endParaRPr lang="en-US" sz="1800" b="1" dirty="0">
              <a:solidFill>
                <a:schemeClr val="bg1"/>
              </a:solidFill>
              <a:latin typeface="+mj-lt"/>
              <a:ea typeface="Roboto Slab Black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61307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3C978AE-C45F-44AB-94B9-03C775BC408E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3AFFD57-3B99-49FB-AD68-93FDE7AAF9CD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5EBC172-32AE-40F5-A54E-B51C1E011177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3DD890F2-CF04-4D16-A06F-58745DC85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99A21DA-CC35-4B22-B330-6C8E63671F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27" name="Footer Placeholder 12">
            <a:extLst>
              <a:ext uri="{FF2B5EF4-FFF2-40B4-BE49-F238E27FC236}">
                <a16:creationId xmlns:a16="http://schemas.microsoft.com/office/drawing/2014/main" id="{97583C82-6CBC-4785-981E-F861761C691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520814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Report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8C8916B-0B88-465E-A078-FDE88FE46ED9}"/>
              </a:ext>
            </a:extLst>
          </p:cNvPr>
          <p:cNvSpPr/>
          <p:nvPr userDrawn="1"/>
        </p:nvSpPr>
        <p:spPr>
          <a:xfrm>
            <a:off x="0" y="0"/>
            <a:ext cx="12192000" cy="632458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8F8069E-6F83-13E9-2D62-91A4781B8501}"/>
              </a:ext>
            </a:extLst>
          </p:cNvPr>
          <p:cNvSpPr/>
          <p:nvPr userDrawn="1"/>
        </p:nvSpPr>
        <p:spPr>
          <a:xfrm>
            <a:off x="8847458" y="0"/>
            <a:ext cx="2506342" cy="16906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642350"/>
              </a:solidFill>
            </a:endParaRPr>
          </a:p>
        </p:txBody>
      </p:sp>
      <p:sp>
        <p:nvSpPr>
          <p:cNvPr id="19" name="Half Frame 18">
            <a:extLst>
              <a:ext uri="{FF2B5EF4-FFF2-40B4-BE49-F238E27FC236}">
                <a16:creationId xmlns:a16="http://schemas.microsoft.com/office/drawing/2014/main" id="{40EC2838-E146-2821-6AD9-C3622E388262}"/>
              </a:ext>
            </a:extLst>
          </p:cNvPr>
          <p:cNvSpPr/>
          <p:nvPr userDrawn="1"/>
        </p:nvSpPr>
        <p:spPr>
          <a:xfrm rot="13500000">
            <a:off x="9944232" y="1079940"/>
            <a:ext cx="312794" cy="312794"/>
          </a:xfrm>
          <a:prstGeom prst="halfFram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C55B10BB-7D56-821F-7D5E-AE9812FE677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59791" y="358774"/>
            <a:ext cx="1645771" cy="811119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+mj-lt"/>
              </a:defRPr>
            </a:lvl1pPr>
            <a:lvl2pPr>
              <a:defRPr sz="1800">
                <a:solidFill>
                  <a:schemeClr val="bg1"/>
                </a:solidFill>
                <a:latin typeface="+mj-lt"/>
              </a:defRPr>
            </a:lvl2pPr>
            <a:lvl3pPr>
              <a:defRPr sz="1800">
                <a:solidFill>
                  <a:schemeClr val="bg1"/>
                </a:solidFill>
                <a:latin typeface="+mj-lt"/>
              </a:defRPr>
            </a:lvl3pPr>
            <a:lvl4pPr>
              <a:defRPr sz="1800">
                <a:solidFill>
                  <a:schemeClr val="bg1"/>
                </a:solidFill>
                <a:latin typeface="+mj-lt"/>
              </a:defRPr>
            </a:lvl4pPr>
            <a:lvl5pPr>
              <a:defRPr sz="1800">
                <a:solidFill>
                  <a:schemeClr val="bg1"/>
                </a:solidFill>
                <a:latin typeface="+mj-lt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dirty="0">
                <a:solidFill>
                  <a:schemeClr val="bg1"/>
                </a:solidFill>
                <a:latin typeface="+mj-lt"/>
                <a:ea typeface="Roboto Slab Black" pitchFamily="2" charset="0"/>
              </a:rPr>
              <a:t>REPORT</a:t>
            </a:r>
            <a:br>
              <a:rPr lang="en-US" b="1" dirty="0">
                <a:solidFill>
                  <a:schemeClr val="bg1"/>
                </a:solidFill>
                <a:latin typeface="+mj-lt"/>
                <a:ea typeface="Roboto Slab Black" pitchFamily="2" charset="0"/>
              </a:rPr>
            </a:br>
            <a:r>
              <a:rPr lang="en-US" sz="1800" b="1" dirty="0">
                <a:solidFill>
                  <a:schemeClr val="bg1"/>
                </a:solidFill>
                <a:latin typeface="+mj-lt"/>
                <a:ea typeface="Roboto Slab" pitchFamily="2" charset="0"/>
              </a:rPr>
              <a:t>PAGE #</a:t>
            </a:r>
            <a:endParaRPr lang="en-US" sz="1800" b="1" dirty="0">
              <a:solidFill>
                <a:schemeClr val="bg1"/>
              </a:solidFill>
              <a:latin typeface="+mj-lt"/>
              <a:ea typeface="Roboto Slab Black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61307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3C978AE-C45F-44AB-94B9-03C775BC408E}"/>
              </a:ext>
            </a:extLst>
          </p:cNvPr>
          <p:cNvSpPr/>
          <p:nvPr userDrawn="1"/>
        </p:nvSpPr>
        <p:spPr>
          <a:xfrm>
            <a:off x="10825018" y="6321135"/>
            <a:ext cx="1366982" cy="5368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3AFFD57-3B99-49FB-AD68-93FDE7AAF9CD}"/>
              </a:ext>
            </a:extLst>
          </p:cNvPr>
          <p:cNvSpPr/>
          <p:nvPr userDrawn="1"/>
        </p:nvSpPr>
        <p:spPr>
          <a:xfrm>
            <a:off x="838199" y="6321137"/>
            <a:ext cx="9986817" cy="5368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5EBC172-32AE-40F5-A54E-B51C1E011177}"/>
              </a:ext>
            </a:extLst>
          </p:cNvPr>
          <p:cNvSpPr/>
          <p:nvPr userDrawn="1"/>
        </p:nvSpPr>
        <p:spPr>
          <a:xfrm>
            <a:off x="0" y="6321135"/>
            <a:ext cx="838200" cy="55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3DD890F2-CF04-4D16-A06F-58745DC85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8CA00F9-7BF8-4B40-8EA6-CB589B54B5A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99A21DA-CC35-4B22-B330-6C8E63671F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67" r="767"/>
          <a:stretch/>
        </p:blipFill>
        <p:spPr>
          <a:xfrm>
            <a:off x="245477" y="6411771"/>
            <a:ext cx="303733" cy="401892"/>
          </a:xfrm>
          <a:prstGeom prst="rect">
            <a:avLst/>
          </a:prstGeom>
        </p:spPr>
      </p:pic>
      <p:sp>
        <p:nvSpPr>
          <p:cNvPr id="27" name="Footer Placeholder 12">
            <a:extLst>
              <a:ext uri="{FF2B5EF4-FFF2-40B4-BE49-F238E27FC236}">
                <a16:creationId xmlns:a16="http://schemas.microsoft.com/office/drawing/2014/main" id="{97583C82-6CBC-4785-981E-F861761C691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of Presentation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4108886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A073DCD-5CFF-4F72-AA54-EE29AE3473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2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1366" y="2362108"/>
            <a:ext cx="9269268" cy="901809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798" y="3856183"/>
            <a:ext cx="926926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023259-5DEA-461B-9DF2-ABC390136D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86" r="86"/>
          <a:stretch/>
        </p:blipFill>
        <p:spPr>
          <a:xfrm>
            <a:off x="5775888" y="940970"/>
            <a:ext cx="635089" cy="828873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93AA938-DB21-41F5-A209-B256072002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25541" y="1832902"/>
            <a:ext cx="5735781" cy="249238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Part #</a:t>
            </a:r>
          </a:p>
        </p:txBody>
      </p:sp>
    </p:spTree>
    <p:extLst>
      <p:ext uri="{BB962C8B-B14F-4D97-AF65-F5344CB8AC3E}">
        <p14:creationId xmlns:p14="http://schemas.microsoft.com/office/powerpoint/2010/main" val="2830154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A073DCD-5CFF-4F72-AA54-EE29AE3473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1366" y="2362108"/>
            <a:ext cx="9269268" cy="901809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798" y="3856183"/>
            <a:ext cx="926926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023259-5DEA-461B-9DF2-ABC390136D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86" r="86"/>
          <a:stretch/>
        </p:blipFill>
        <p:spPr>
          <a:xfrm>
            <a:off x="5775888" y="940970"/>
            <a:ext cx="635089" cy="828873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93AA938-DB21-41F5-A209-B256072002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25541" y="1832902"/>
            <a:ext cx="5735781" cy="249238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Part #</a:t>
            </a:r>
          </a:p>
        </p:txBody>
      </p:sp>
    </p:spTree>
    <p:extLst>
      <p:ext uri="{BB962C8B-B14F-4D97-AF65-F5344CB8AC3E}">
        <p14:creationId xmlns:p14="http://schemas.microsoft.com/office/powerpoint/2010/main" val="2505368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32678FF-B8B8-44D0-B69E-D590CF546C6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62965A4-379A-4AF4-846C-A5D8A710CF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3058968"/>
            <a:ext cx="4872038" cy="2901950"/>
          </a:xfrm>
          <a:solidFill>
            <a:schemeClr val="tx2">
              <a:alpha val="75000"/>
            </a:schemeClr>
          </a:solidFill>
        </p:spPr>
        <p:txBody>
          <a:bodyPr lIns="457200" tIns="457200" rIns="457200" bIns="45720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>
                <a:solidFill>
                  <a:srgbClr val="E6E6E6"/>
                </a:solidFill>
                <a:latin typeface="+mj-lt"/>
                <a:ea typeface="Roboto Slab Black" pitchFamily="2" charset="0"/>
                <a:cs typeface="Segoe UI Light" panose="020B0502040204020203" pitchFamily="34" charset="0"/>
              </a:rPr>
              <a:t>Callout</a:t>
            </a:r>
          </a:p>
        </p:txBody>
      </p:sp>
    </p:spTree>
    <p:extLst>
      <p:ext uri="{BB962C8B-B14F-4D97-AF65-F5344CB8AC3E}">
        <p14:creationId xmlns:p14="http://schemas.microsoft.com/office/powerpoint/2010/main" val="14146472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9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200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5" r:id="rId2"/>
    <p:sldLayoutId id="2147483662" r:id="rId3"/>
    <p:sldLayoutId id="2147483676" r:id="rId4"/>
    <p:sldLayoutId id="2147483672" r:id="rId5"/>
    <p:sldLayoutId id="2147483677" r:id="rId6"/>
    <p:sldLayoutId id="2147483663" r:id="rId7"/>
    <p:sldLayoutId id="2147483689" r:id="rId8"/>
    <p:sldLayoutId id="2147483673" r:id="rId9"/>
    <p:sldLayoutId id="2147483674" r:id="rId10"/>
    <p:sldLayoutId id="2147483680" r:id="rId11"/>
    <p:sldLayoutId id="2147483664" r:id="rId12"/>
    <p:sldLayoutId id="2147483681" r:id="rId13"/>
    <p:sldLayoutId id="2147483665" r:id="rId14"/>
    <p:sldLayoutId id="2147483682" r:id="rId15"/>
    <p:sldLayoutId id="2147483666" r:id="rId16"/>
    <p:sldLayoutId id="2147483683" r:id="rId17"/>
    <p:sldLayoutId id="2147483667" r:id="rId18"/>
    <p:sldLayoutId id="2147483684" r:id="rId19"/>
    <p:sldLayoutId id="2147483668" r:id="rId20"/>
    <p:sldLayoutId id="2147483685" r:id="rId21"/>
    <p:sldLayoutId id="2147483669" r:id="rId22"/>
    <p:sldLayoutId id="2147483686" r:id="rId23"/>
    <p:sldLayoutId id="2147483670" r:id="rId24"/>
    <p:sldLayoutId id="2147483687" r:id="rId25"/>
    <p:sldLayoutId id="2147483671" r:id="rId26"/>
    <p:sldLayoutId id="2147483688" r:id="rId2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>
            <a:extLst>
              <a:ext uri="{FF2B5EF4-FFF2-40B4-BE49-F238E27FC236}">
                <a16:creationId xmlns:a16="http://schemas.microsoft.com/office/drawing/2014/main" id="{2D0B407C-C702-47D0-89F3-CEE945E70D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Utah’s Budget, FY 2026-2027</a:t>
            </a:r>
          </a:p>
        </p:txBody>
      </p:sp>
      <p:sp>
        <p:nvSpPr>
          <p:cNvPr id="22" name="Subtitle 21">
            <a:extLst>
              <a:ext uri="{FF2B5EF4-FFF2-40B4-BE49-F238E27FC236}">
                <a16:creationId xmlns:a16="http://schemas.microsoft.com/office/drawing/2014/main" id="{2CAB081E-FC72-4DC5-9602-BAED096F4E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Jonathan Ball &amp; Steven Allred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2567D04-F242-4F9D-9CDA-72E038BA9C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Executive Appropriations Committee	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BACAC1F0-99B9-4FB3-B306-617B671CB7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May 19, 2026</a:t>
            </a:r>
          </a:p>
        </p:txBody>
      </p:sp>
    </p:spTree>
    <p:extLst>
      <p:ext uri="{BB962C8B-B14F-4D97-AF65-F5344CB8AC3E}">
        <p14:creationId xmlns:p14="http://schemas.microsoft.com/office/powerpoint/2010/main" val="627207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A7B561C-F775-4754-8FBD-8BD92E19B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GF/ITF Funding Highlights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980CAE2-688C-43FB-9920-18F64C5CEA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B0C2B90-F0DC-4BC4-8A56-18A0395E1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Part 3</a:t>
            </a:r>
          </a:p>
        </p:txBody>
      </p:sp>
    </p:spTree>
    <p:extLst>
      <p:ext uri="{BB962C8B-B14F-4D97-AF65-F5344CB8AC3E}">
        <p14:creationId xmlns:p14="http://schemas.microsoft.com/office/powerpoint/2010/main" val="3722638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894EB-25DA-3843-CFF8-AA7D3F8B1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Law and 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391B4-ECA0-48C4-0D06-10400EF1A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$125.0 million to support the design and construction of new prison space at the Central Utah Correctional Facility in Gunnison</a:t>
            </a:r>
          </a:p>
          <a:p>
            <a:r>
              <a:rPr lang="en-US" dirty="0"/>
              <a:t>$8.2 million ongoing and $4.3 million one-time for judicial reforms including additional judgeships, increased transparency, and creation of a Constitutional Court</a:t>
            </a:r>
          </a:p>
          <a:p>
            <a:r>
              <a:rPr lang="en-US" dirty="0"/>
              <a:t>$5.0 million in restricted funds to increase state highway patrol trooper levels to patrol increased state, federal highway roads, and lanes</a:t>
            </a:r>
          </a:p>
          <a:p>
            <a:r>
              <a:rPr lang="en-US" dirty="0"/>
              <a:t>$1.1 million for indigent appellate defense attorneys and grants to rural areas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76F20A-2BAA-E18A-8F3F-DC4D1DB25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6CC829-78C8-2CA8-4E05-079E59F080F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987899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F577C-70BD-1FD7-BAC8-2CD5619D8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E9E59F-6982-E6C2-4C0F-803FE0C90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$30.0 million one-time from the Long-term Capital Projects Fund to purchase US Magnesium's property, including their roughly 144,000 acre-feet water right portfolio, for the benefit of the Great Salt Lake</a:t>
            </a:r>
          </a:p>
          <a:p>
            <a:r>
              <a:rPr lang="en-US" dirty="0"/>
              <a:t>$5.0 million one-time for litigation concerning the state’s interests in water, including conservation, water rights, and development of water resources</a:t>
            </a:r>
          </a:p>
          <a:p>
            <a:r>
              <a:rPr lang="en-US" dirty="0"/>
              <a:t>$2.5 million one-time to develop a pilot project to extract water from confined saline aquifers as a source to augment alluvial freshwater aquifers</a:t>
            </a:r>
          </a:p>
          <a:p>
            <a:r>
              <a:rPr lang="en-US" dirty="0"/>
              <a:t>$2.0 million one-time and $2.0 million ongoing to continue drone-based cloud seeding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209EB0-E60F-F43F-6F0B-1646AE178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2150912-BC2E-9568-FA34-B2D837268CA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989201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5A1BF-D8BA-5D8A-F25C-E93A8F98A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$191,363,200 to increase the WPU Value by 4.2 percent, changing the WPU Value from $4,674 in FY 2026 to $4,870 in FY 2027 for statutory inflationary adjustments;</a:t>
            </a:r>
          </a:p>
          <a:p>
            <a:r>
              <a:rPr lang="en-US" dirty="0"/>
              <a:t>$24.8 million ongoing from the Uniform School Fund to increase the student-based weightings that generate additional WPUs to provide services to At-Risk students;</a:t>
            </a:r>
          </a:p>
          <a:p>
            <a:r>
              <a:rPr lang="en-US" dirty="0"/>
              <a:t>$16.6 million to the higher education Performance Funding Restricted Account, of which $10.6 million was allocated to institutions based on their performance metrics</a:t>
            </a:r>
          </a:p>
          <a:p>
            <a:r>
              <a:rPr lang="en-US" dirty="0"/>
              <a:t>$7.0 million to technical colleges to increase instructional capacity</a:t>
            </a:r>
          </a:p>
          <a:p>
            <a:r>
              <a:rPr lang="en-US" dirty="0"/>
              <a:t>$50.0 million one-time for Higher Education research initiatives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400CA8F-7FAC-EDC8-5E70-C24597EC956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554887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C32D2-64BA-D9E9-3BE6-ED8751909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Buildings and Roads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4B226-6BA7-5F21-EC56-1AFD7065A4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$65.0 million one-time for Convergence Hall at the Point, bringing total state funding for the project to $150.0 million</a:t>
            </a:r>
          </a:p>
          <a:p>
            <a:r>
              <a:rPr lang="en-US" dirty="0"/>
              <a:t>$30.0 million one-time for renovations to prepare the new Ogden Multi-Agency building for tenants</a:t>
            </a:r>
          </a:p>
          <a:p>
            <a:r>
              <a:rPr lang="en-US" dirty="0"/>
              <a:t>$35.0 million one-time for the purchase of the former Franklin Covey headquarters in West Valley City plus an additional $7.0 million one-time for renovations;</a:t>
            </a:r>
          </a:p>
          <a:p>
            <a:r>
              <a:rPr lang="en-US" dirty="0"/>
              <a:t>$11.9 million one-time to the B &amp; C Roads program for county roads and city streets to offset a reduction in motor fuel tax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3BB520-72D9-002B-78FC-DDE394091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F83D115-C82C-AC93-5473-17370EB1050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41295497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B8B38-31CB-BDF6-49FB-182F391B0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Housing and Homelessness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74B6B1-EC9E-15EE-0386-CC5DB317C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$100 million one-time from the Transportation Infrastructure General Fund Support sub-fund to seed a revolving loan program to support creation of affordable housing;</a:t>
            </a:r>
          </a:p>
          <a:p>
            <a:r>
              <a:rPr lang="en-US" dirty="0"/>
              <a:t>$17.6 million ongoing and $26.1 million one-time for homelessness including shelter and housing, high-utilizers, mental and behavioral health services, phase II investments, and local shelter support;</a:t>
            </a:r>
          </a:p>
          <a:p>
            <a:r>
              <a:rPr lang="en-US" dirty="0"/>
              <a:t>$10.0 million one-time to provide a $20,000 loan to eligible first-time homebuyers purchasing a newly constructed home in the state of Utah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311395-BAE2-081B-CB28-ACAC3931C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ABDCC4D-00D8-02C5-8DE8-ABBA24FE583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89836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22699-C5D6-E104-9530-507AA6EF4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 and Safety-net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12DC1-4A00-41BC-FC6C-B7E6F7477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$100 million per year for up to five years from federal funds for the Rural Health Transformation Program</a:t>
            </a:r>
          </a:p>
          <a:p>
            <a:r>
              <a:rPr lang="en-US" dirty="0"/>
              <a:t>($30 million) one-time from the General Fund in FY 2026 and ($27 million) ongoing plus $4.0 million one-time from the General Fund in FY 2027 Medicaid caseload and inflation</a:t>
            </a:r>
          </a:p>
          <a:p>
            <a:r>
              <a:rPr lang="en-US" dirty="0"/>
              <a:t>$16.9 million ongoing offset by ($0.3 million) to increase provider rates in services for individuals with a disability, foster care, home and community based-services, home health, nursing homes, personal care, and private duty nursing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74E3B-FFDC-92F8-B66B-1F8D7E863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FC81576-B40F-0B6E-080D-9FBD62DD898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613314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13A1E-5385-C4B5-D012-56A888D88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Economic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74970-7985-3708-DEAD-54ACA0391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$1.7 million ongoing and $3.4 million one-time for targeted industry grants</a:t>
            </a:r>
          </a:p>
          <a:p>
            <a:r>
              <a:rPr lang="en-US" dirty="0"/>
              <a:t>$5.0 million one-time from the General Fund and $5.0 million one-time from various restricted accounts for the Pioneer Trail project in downtown Salt Lake City</a:t>
            </a:r>
          </a:p>
          <a:p>
            <a:r>
              <a:rPr lang="en-US" dirty="0"/>
              <a:t>$2.0 million one-time to the Utah Sports Commission</a:t>
            </a:r>
          </a:p>
          <a:p>
            <a:r>
              <a:rPr lang="en-US" dirty="0"/>
              <a:t>$2.0 million ongoing for the authorization of film tax credits in rural areas of the state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C2C05B-4F29-3DA1-69F8-76F9C4EA6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95C2404-C5A0-1B40-B985-21C3E41D062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444862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A7B561C-F775-4754-8FBD-8BD92E19B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Long-term Fiscal Health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980CAE2-688C-43FB-9920-18F64C5CEA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B0C2B90-F0DC-4BC4-8A56-18A0395E1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Part 5</a:t>
            </a:r>
          </a:p>
        </p:txBody>
      </p:sp>
    </p:spTree>
    <p:extLst>
      <p:ext uri="{BB962C8B-B14F-4D97-AF65-F5344CB8AC3E}">
        <p14:creationId xmlns:p14="http://schemas.microsoft.com/office/powerpoint/2010/main" val="37109659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#1 State for Fiscal Stability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5A1BF-D8BA-5D8A-F25C-E93A8F98A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Maxed-out Income Tax rainy-day fund automatic deposits at the end of FY 2025 after depositing $45.8 million from surplus</a:t>
            </a:r>
          </a:p>
          <a:p>
            <a:r>
              <a:rPr lang="en-US" dirty="0"/>
              <a:t>Added another $3.5 million from surplus to the General rainy-day fund</a:t>
            </a:r>
          </a:p>
          <a:p>
            <a:r>
              <a:rPr lang="en-US" dirty="0"/>
              <a:t>Deposited $36.2 million into the new State Sovereignty fund</a:t>
            </a:r>
          </a:p>
          <a:p>
            <a:r>
              <a:rPr lang="en-US" dirty="0"/>
              <a:t>Restored $30.0 million in higher education working rainy day funds for FY 2027</a:t>
            </a:r>
          </a:p>
          <a:p>
            <a:r>
              <a:rPr lang="en-US" dirty="0"/>
              <a:t>Pre-funded all remaining building GO debt and paid-off $441.1 million in total GO bonds over two years</a:t>
            </a:r>
          </a:p>
          <a:p>
            <a:r>
              <a:rPr lang="en-US" dirty="0"/>
              <a:t>Ended with a $21 million structural surplus going into FY 2028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31D1AE6-A4F9-44AE-A0A3-A4E04464744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60024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4A5488D-0C3A-01E0-A35A-5467688BA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Utah’s Budget, FY 2026-2027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FBB1D7E-B8C9-6961-C28A-884DB92D1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Overview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General and Income Tax (GF/ITF) Revenue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GF/ITF Budget Priorities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Long-Term Fiscal Health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Budget Process Changes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CA08869-1BD4-4FFA-8AD5-689FD7F3861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23641"/>
            <a:ext cx="9452351" cy="284595"/>
          </a:xfrm>
        </p:spPr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DB3E1274-786F-357E-5C98-1618E222C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4736" y="6411766"/>
            <a:ext cx="1027545" cy="282572"/>
          </a:xfrm>
        </p:spPr>
        <p:txBody>
          <a:bodyPr/>
          <a:lstStyle/>
          <a:p>
            <a:fld id="{68CA00F9-7BF8-4B40-8EA6-CB589B54B5A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4945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E4F41E73-6A0B-493B-B526-54D27E2EE4C4}"/>
              </a:ext>
            </a:extLst>
          </p:cNvPr>
          <p:cNvSpPr txBox="1">
            <a:spLocks/>
          </p:cNvSpPr>
          <p:nvPr/>
        </p:nvSpPr>
        <p:spPr>
          <a:xfrm>
            <a:off x="11334878" y="6390258"/>
            <a:ext cx="365728" cy="3878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rgbClr val="E6E6E6"/>
                </a:solidFill>
                <a:latin typeface="Segoe UI Light" panose="020B0502040204020203" pitchFamily="34" charset="0"/>
                <a:ea typeface="Segoe UI Black" panose="020B0A02040204020203" pitchFamily="34" charset="0"/>
                <a:cs typeface="Segoe UI Light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A003205-3272-459C-A7CB-29F7F29FE7E5}" type="slidenum">
              <a:rPr lang="en-US" sz="1200" spc="300" smtClean="0">
                <a:latin typeface="Roboto Slab Light" pitchFamily="2" charset="0"/>
                <a:ea typeface="Roboto Slab Light" pitchFamily="2" charset="0"/>
              </a:rPr>
              <a:t>20</a:t>
            </a:fld>
            <a:endParaRPr lang="en-US" sz="1200" spc="300" dirty="0">
              <a:latin typeface="Roboto Slab Light" pitchFamily="2" charset="0"/>
              <a:ea typeface="Roboto Slab Light" pitchFamily="2" charset="0"/>
            </a:endParaRPr>
          </a:p>
        </p:txBody>
      </p:sp>
      <p:pic>
        <p:nvPicPr>
          <p:cNvPr id="21" name="Picture Placeholder 20" descr="A picture containing outdoor, ground, nature, sandy&#10;&#10;Description automatically generated">
            <a:extLst>
              <a:ext uri="{FF2B5EF4-FFF2-40B4-BE49-F238E27FC236}">
                <a16:creationId xmlns:a16="http://schemas.microsoft.com/office/drawing/2014/main" id="{7121B91F-F22E-40D5-986F-DD8EDAF7DD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/>
      </p:pic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E0917B02-D698-4026-8C7F-33A6E6012C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“The Beehive State’s most recent triumph? Sitting atop the Best States rankings from U.S. News – for the third year in a row.”</a:t>
            </a:r>
          </a:p>
          <a:p>
            <a:pPr marL="342900" indent="-342900" algn="r">
              <a:buFontTx/>
              <a:buChar char="-"/>
            </a:pPr>
            <a:r>
              <a:rPr lang="en-US" dirty="0"/>
              <a:t>U.S. News and World Report</a:t>
            </a:r>
          </a:p>
          <a:p>
            <a:pPr algn="r">
              <a:spcBef>
                <a:spcPts val="0"/>
              </a:spcBef>
            </a:pPr>
            <a:r>
              <a:rPr lang="en-US" dirty="0"/>
              <a:t>May 6, 2025</a:t>
            </a:r>
          </a:p>
        </p:txBody>
      </p:sp>
    </p:spTree>
    <p:extLst>
      <p:ext uri="{BB962C8B-B14F-4D97-AF65-F5344CB8AC3E}">
        <p14:creationId xmlns:p14="http://schemas.microsoft.com/office/powerpoint/2010/main" val="10955874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A7B561C-F775-4754-8FBD-8BD92E19B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Process/Policy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980CAE2-688C-43FB-9920-18F64C5CEA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B0C2B90-F0DC-4BC4-8A56-18A0395E1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Part 6</a:t>
            </a:r>
          </a:p>
        </p:txBody>
      </p:sp>
    </p:spTree>
    <p:extLst>
      <p:ext uri="{BB962C8B-B14F-4D97-AF65-F5344CB8AC3E}">
        <p14:creationId xmlns:p14="http://schemas.microsoft.com/office/powerpoint/2010/main" val="28500936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1AE3825-2299-4F32-237D-36614D530ABB}"/>
              </a:ext>
            </a:extLst>
          </p:cNvPr>
          <p:cNvSpPr/>
          <p:nvPr/>
        </p:nvSpPr>
        <p:spPr>
          <a:xfrm>
            <a:off x="0" y="515815"/>
            <a:ext cx="12192000" cy="102418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HB 15 Medicaid Amendments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356596-E4B6-16B3-69B3-FC029D543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If the Medicaid expansion FMAP rate falls below 90%:</a:t>
            </a:r>
          </a:p>
          <a:p>
            <a:pPr lvl="1"/>
            <a:r>
              <a:rPr lang="en-US" dirty="0"/>
              <a:t>Sunsets Medicaid expansion on the day after the Legislature adjourns from general session after the rate falls</a:t>
            </a:r>
          </a:p>
          <a:p>
            <a:pPr lvl="1"/>
            <a:r>
              <a:rPr lang="en-US" dirty="0"/>
              <a:t>Requires DHHS to end certain programs that would lead to a reduction in federal matching funds for Medicaid expansion</a:t>
            </a:r>
          </a:p>
          <a:p>
            <a:pPr lvl="1"/>
            <a:r>
              <a:rPr lang="en-US" dirty="0"/>
              <a:t>Requires DHHS to create a proposal to maintain Medicaid expansion within projected funding</a:t>
            </a:r>
          </a:p>
          <a:p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FADA51E-19F2-D820-878F-54DB819F4D9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5210707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3FE0F2-B624-5839-E265-9574E09D4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00BE43C-7BBE-E62E-F655-D63A2F3E2CDB}"/>
              </a:ext>
            </a:extLst>
          </p:cNvPr>
          <p:cNvSpPr/>
          <p:nvPr/>
        </p:nvSpPr>
        <p:spPr>
          <a:xfrm>
            <a:off x="0" y="515815"/>
            <a:ext cx="12192000" cy="102418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CEC8A7-3869-F102-4877-7A1C630D3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HB 20 Correctional Facility Capacity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B96F03-43B4-7768-7964-BD956BAC2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36C9E06-7C49-7322-A7A9-B1C09C273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Creates the Corrections Facility Expansion Restricted Account</a:t>
            </a:r>
          </a:p>
          <a:p>
            <a:r>
              <a:rPr lang="en-US" dirty="0"/>
              <a:t>The account consists of money appropriated for new legislation impacting the Department of Corrections for:</a:t>
            </a:r>
          </a:p>
          <a:p>
            <a:pPr lvl="1"/>
            <a:r>
              <a:rPr lang="en-US" dirty="0"/>
              <a:t>Any capital facilities costs</a:t>
            </a:r>
          </a:p>
          <a:p>
            <a:pPr lvl="1"/>
            <a:r>
              <a:rPr lang="en-US" dirty="0"/>
              <a:t>One-time savings in the first or second year from delayed fiscal impacts of prison population increases</a:t>
            </a:r>
          </a:p>
          <a:p>
            <a:pPr lvl="1"/>
            <a:r>
              <a:rPr lang="en-US" dirty="0"/>
              <a:t>Interest</a:t>
            </a:r>
          </a:p>
          <a:p>
            <a:r>
              <a:rPr lang="en-US" dirty="0"/>
              <a:t>Money in the account may be used for expanding or constructing state correctional facilities</a:t>
            </a:r>
          </a:p>
          <a:p>
            <a:pPr lvl="1"/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6A34F61-62FE-D865-221D-1CCDDBDC437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7184619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1AE3825-2299-4F32-237D-36614D530ABB}"/>
              </a:ext>
            </a:extLst>
          </p:cNvPr>
          <p:cNvSpPr/>
          <p:nvPr/>
        </p:nvSpPr>
        <p:spPr>
          <a:xfrm>
            <a:off x="0" y="515815"/>
            <a:ext cx="12192000" cy="102418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HB 249 Federal Funds Modifications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356596-E4B6-16B3-69B3-FC029D543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Directs LFA to submit to the Federalism Commission the portions of each budget stress test related to federal funds</a:t>
            </a:r>
          </a:p>
          <a:p>
            <a:r>
              <a:rPr lang="en-US" dirty="0"/>
              <a:t>Requires the commission to review, and allows it to make recommendations, regarding those federal funds</a:t>
            </a:r>
          </a:p>
          <a:p>
            <a:r>
              <a:rPr lang="en-US" dirty="0"/>
              <a:t>Requires Utah State University to develop a data visualization of the state’s federal funds and model economic scenarios to inform federal funds contingency planning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3697A8C-4672-18EF-9337-4C78419323C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0952954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1AE3825-2299-4F32-237D-36614D530ABB}"/>
              </a:ext>
            </a:extLst>
          </p:cNvPr>
          <p:cNvSpPr/>
          <p:nvPr/>
        </p:nvSpPr>
        <p:spPr>
          <a:xfrm>
            <a:off x="59961" y="515815"/>
            <a:ext cx="12192000" cy="102418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HB 318 Agency Fee Amendments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356596-E4B6-16B3-69B3-FC029D543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Requires ISF and fee agencies to report rate and fee information to GOPB and LFA, before and after implementation:</a:t>
            </a:r>
          </a:p>
          <a:p>
            <a:pPr lvl="1"/>
            <a:r>
              <a:rPr lang="en-US" dirty="0"/>
              <a:t>Amount of the rate/fee</a:t>
            </a:r>
          </a:p>
          <a:p>
            <a:pPr lvl="1"/>
            <a:r>
              <a:rPr lang="en-US" dirty="0"/>
              <a:t>Estimated total annual revenue</a:t>
            </a:r>
          </a:p>
          <a:p>
            <a:pPr lvl="1"/>
            <a:r>
              <a:rPr lang="en-US" dirty="0"/>
              <a:t>The account into which revenue will go</a:t>
            </a:r>
          </a:p>
          <a:p>
            <a:pPr lvl="1"/>
            <a:r>
              <a:rPr lang="en-US" dirty="0"/>
              <a:t>Estimated quantity </a:t>
            </a:r>
          </a:p>
          <a:p>
            <a:pPr lvl="1"/>
            <a:r>
              <a:rPr lang="en-US" dirty="0"/>
              <a:t>Estimated costs related to the rate/fee</a:t>
            </a:r>
          </a:p>
          <a:p>
            <a:pPr lvl="1"/>
            <a:r>
              <a:rPr lang="en-US" dirty="0"/>
              <a:t>Whether the rate/fee is intended to cover all costs and why/why not</a:t>
            </a:r>
          </a:p>
          <a:p>
            <a:pPr lvl="1"/>
            <a:r>
              <a:rPr lang="en-US" dirty="0"/>
              <a:t>For changed rates/fees, the % change and reasons</a:t>
            </a:r>
          </a:p>
          <a:p>
            <a:pPr lvl="1"/>
            <a:r>
              <a:rPr lang="en-US" dirty="0"/>
              <a:t>Market analysis for ISF rate changes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6D1BA99-A5A1-43E2-D538-FA139F9C63B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936384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1AE3825-2299-4F32-237D-36614D530ABB}"/>
              </a:ext>
            </a:extLst>
          </p:cNvPr>
          <p:cNvSpPr/>
          <p:nvPr/>
        </p:nvSpPr>
        <p:spPr>
          <a:xfrm>
            <a:off x="0" y="515815"/>
            <a:ext cx="12192000" cy="102418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HB 342 Federal Grant Process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356596-E4B6-16B3-69B3-FC029D543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78662" cy="4351338"/>
          </a:xfrm>
        </p:spPr>
        <p:txBody>
          <a:bodyPr>
            <a:normAutofit/>
          </a:bodyPr>
          <a:lstStyle/>
          <a:p>
            <a:r>
              <a:rPr lang="en-US" dirty="0"/>
              <a:t>Increases the approval thresholds for new federal funds requests</a:t>
            </a:r>
          </a:p>
          <a:p>
            <a:pPr lvl="1"/>
            <a:r>
              <a:rPr lang="en-US" dirty="0"/>
              <a:t>Low: $0-$5M; Medium: $5-$25M; High: $25M-$100M; Ultra High: 100M+</a:t>
            </a:r>
          </a:p>
          <a:p>
            <a:r>
              <a:rPr lang="en-US" dirty="0"/>
              <a:t>For ultra high-dollar federal funds requests, requires the agency to submit the request to EAC before requesting from the federal government, and to the full Legislature within 120 days</a:t>
            </a:r>
          </a:p>
          <a:p>
            <a:r>
              <a:rPr lang="en-US" dirty="0"/>
              <a:t>Requires the President and Speaker to establish a legislative oversight committee for each approved ultra high-dollar request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2AC4DEB-B2D1-4108-0411-45C6A8F30BC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3231812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CEA4F-03C2-C33B-1DA0-78D707A44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B63AB60-F507-8869-C072-AC96E229E032}"/>
              </a:ext>
            </a:extLst>
          </p:cNvPr>
          <p:cNvSpPr/>
          <p:nvPr/>
        </p:nvSpPr>
        <p:spPr>
          <a:xfrm>
            <a:off x="0" y="515815"/>
            <a:ext cx="12192000" cy="102418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AB73C6-593B-221F-B562-DB70AB21D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HB 513 Attorney General Funding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6ED0BD-2EA3-CAD2-5042-753F50A47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66F7C35-77AF-9EEF-9D4F-9D3958ADF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78662" cy="4351338"/>
          </a:xfrm>
        </p:spPr>
        <p:txBody>
          <a:bodyPr>
            <a:normAutofit fontScale="92500"/>
          </a:bodyPr>
          <a:lstStyle/>
          <a:p>
            <a:r>
              <a:rPr lang="en-US" dirty="0"/>
              <a:t>Beginning FY 2028, requires the AG to bill agencies based on actual time spent and established rates</a:t>
            </a:r>
          </a:p>
          <a:p>
            <a:r>
              <a:rPr lang="en-US" dirty="0"/>
              <a:t>Requires the AG and each agency to annually agree on a legal services retainer, include it in the governor’s budget, and formalize expectations through a service-level agreement after legislative appropriation</a:t>
            </a:r>
          </a:p>
          <a:p>
            <a:r>
              <a:rPr lang="en-US" dirty="0"/>
              <a:t>Creates the Legal Services Retainer Fund, into which agencies transfer their retainers and from which the AG is paid for legal services</a:t>
            </a:r>
          </a:p>
          <a:p>
            <a:r>
              <a:rPr lang="en-US" dirty="0"/>
              <a:t>Requires agencies to use their own budget to pay for any services that exceed the agency’s balance in the Retainer Fund</a:t>
            </a:r>
          </a:p>
          <a:p>
            <a:r>
              <a:rPr lang="en-US" dirty="0"/>
              <a:t>Creates the Legal Services and Litigation Program to defend the state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4C5E972-472D-0E28-B3C7-817E7F0FB1A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5293042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7E4C6-2F26-945B-6331-94E148178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2D307E1-282A-178E-6AF5-9916616365E2}"/>
              </a:ext>
            </a:extLst>
          </p:cNvPr>
          <p:cNvSpPr/>
          <p:nvPr/>
        </p:nvSpPr>
        <p:spPr>
          <a:xfrm>
            <a:off x="0" y="515815"/>
            <a:ext cx="12192000" cy="102418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84396C-192A-2956-81E9-E2ADAAB2F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HB 545 Budgetary Modifications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073F92-781F-2138-94EE-FFBC74755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554CFC-8991-6DD6-F4F9-1C1725B08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12467"/>
          </a:xfrm>
        </p:spPr>
        <p:txBody>
          <a:bodyPr>
            <a:normAutofit/>
          </a:bodyPr>
          <a:lstStyle/>
          <a:p>
            <a:r>
              <a:rPr lang="en-US" dirty="0"/>
              <a:t>Repeals certain accounts/funds</a:t>
            </a:r>
          </a:p>
          <a:p>
            <a:r>
              <a:rPr lang="en-US" dirty="0"/>
              <a:t>Renames or adjusts certain accounts/funds</a:t>
            </a:r>
          </a:p>
          <a:p>
            <a:r>
              <a:rPr lang="en-US" dirty="0"/>
              <a:t>For a direct award grant, prohibits use of grant funds to administer the program unless approved in intent language</a:t>
            </a:r>
          </a:p>
          <a:p>
            <a:r>
              <a:rPr lang="en-US" dirty="0"/>
              <a:t>Modifies reporting requirements of competitive grants</a:t>
            </a:r>
          </a:p>
          <a:p>
            <a:r>
              <a:rPr lang="en-US" dirty="0"/>
              <a:t>Clarifies the authority of the State Auditor </a:t>
            </a:r>
          </a:p>
          <a:p>
            <a:r>
              <a:rPr lang="en-US" dirty="0"/>
              <a:t>Amends administration of the Industrial Assistance Account</a:t>
            </a:r>
          </a:p>
          <a:p>
            <a:r>
              <a:rPr lang="en-US" dirty="0"/>
              <a:t>Creates the Energy Development Infrastructure (Loan) Fund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1A2F578-9B34-5861-7D8F-07C371E4B6D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7738545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1AE3825-2299-4F32-237D-36614D530ABB}"/>
              </a:ext>
            </a:extLst>
          </p:cNvPr>
          <p:cNvSpPr/>
          <p:nvPr/>
        </p:nvSpPr>
        <p:spPr>
          <a:xfrm>
            <a:off x="0" y="515815"/>
            <a:ext cx="12192000" cy="102418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SB 151 Public Safety Funding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356596-E4B6-16B3-69B3-FC029D543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Allows Transportation Investment Fund money to be used for operations and enforcement on state highways built with TIF funding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BDF08A7-0E40-AA9A-FB95-9B8B6EA0BFD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523450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 Sources - $31.6 Billion (-0.2% Y0Y)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D1B40841-2C23-8341-DBAC-A24DABCA7D1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24816593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1858E6-0D4A-B014-BF29-0B5F78FE6C9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  <p:graphicFrame>
        <p:nvGraphicFramePr>
          <p:cNvPr id="11" name="Content Placeholder 9">
            <a:extLst>
              <a:ext uri="{FF2B5EF4-FFF2-40B4-BE49-F238E27FC236}">
                <a16:creationId xmlns:a16="http://schemas.microsoft.com/office/drawing/2014/main" id="{DE475DCD-2FCB-9C6C-455D-8234C9895F7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79515122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921559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1AE3825-2299-4F32-237D-36614D530ABB}"/>
              </a:ext>
            </a:extLst>
          </p:cNvPr>
          <p:cNvSpPr/>
          <p:nvPr/>
        </p:nvSpPr>
        <p:spPr>
          <a:xfrm>
            <a:off x="21936" y="470845"/>
            <a:ext cx="12192000" cy="102418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771683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SB 216 Higher Ed Perf &amp; Enroll Funding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356596-E4B6-16B3-69B3-FC029D543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Revises higher education performance funding by updating performance metrics and goals to reflect workforce outcomes </a:t>
            </a:r>
            <a:r>
              <a:rPr lang="en-US"/>
              <a:t>and institutional missions</a:t>
            </a:r>
            <a:endParaRPr lang="en-US" dirty="0"/>
          </a:p>
          <a:p>
            <a:r>
              <a:rPr lang="en-US" dirty="0"/>
              <a:t>Establishes a new enrollment‑based funding model that ties funding to instructional cost levels across degree‑granting institutions and technical colleges </a:t>
            </a:r>
          </a:p>
          <a:p>
            <a:r>
              <a:rPr lang="en-US" dirty="0"/>
              <a:t>Sets transition and sunset provisions for implementing the updated funding framework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16DCB3D-F436-3E00-26C4-E50D7DE91E3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27559718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1AE3825-2299-4F32-237D-36614D530ABB}"/>
              </a:ext>
            </a:extLst>
          </p:cNvPr>
          <p:cNvSpPr/>
          <p:nvPr/>
        </p:nvSpPr>
        <p:spPr>
          <a:xfrm>
            <a:off x="0" y="515815"/>
            <a:ext cx="12192000" cy="102418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52438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SB 229 State Employee Benefits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356596-E4B6-16B3-69B3-FC029D543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Establishes a paid time off (PTO) program to replace annual and sick leave for new state employees or current employees who choose to participate</a:t>
            </a:r>
          </a:p>
          <a:p>
            <a:r>
              <a:rPr lang="en-US" dirty="0"/>
              <a:t>Changes the 401(k) match available to PTO participating employees by changing the match rate (100% for first $26 and 50% for any amount above $26) and increasing the maximum employer contribution (2% of salary)</a:t>
            </a:r>
          </a:p>
          <a:p>
            <a:r>
              <a:rPr lang="en-US" dirty="0"/>
              <a:t>Requires each agency to establish a leave bank program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F5227FA-7652-797B-70BF-1CB05F20669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2306517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1AE3825-2299-4F32-237D-36614D530ABB}"/>
              </a:ext>
            </a:extLst>
          </p:cNvPr>
          <p:cNvSpPr/>
          <p:nvPr/>
        </p:nvSpPr>
        <p:spPr>
          <a:xfrm>
            <a:off x="0" y="515815"/>
            <a:ext cx="12192000" cy="102418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SB 288 Medicaid Provider Amendments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356596-E4B6-16B3-69B3-FC029D543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Directs DHHS to establish and apply performance measures to evaluate Medicaid providers</a:t>
            </a:r>
          </a:p>
          <a:p>
            <a:r>
              <a:rPr lang="en-US" dirty="0"/>
              <a:t>Requires implementation of a closed‑loop referral system to better coordinate health‑related social needs care for Medicaid‑eligible individuals</a:t>
            </a:r>
          </a:p>
          <a:p>
            <a:r>
              <a:rPr lang="en-US" dirty="0"/>
              <a:t>Appropriates funding to increase targeted Medicaid provider reimbursement rates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90A1541-84AD-76E0-A4D5-C7FA14CB546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32304745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2A28919-6107-49FB-A56D-15FFECA7C7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B12C3DA-67BB-4CDA-B89A-A30FFB0948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974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C31D7-F4C0-EAB2-4BB9-63E31C7F6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31A56-0BFE-01FB-62CB-21B180A5E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Discretionary - $12.4 Billion (+2.3% YoY)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F48C8C04-9054-46B4-1639-053C1DAC050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79724359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6C1C19-D075-138B-0956-384C71477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605CE58-6387-3F1E-162A-05CCEE16819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  <p:graphicFrame>
        <p:nvGraphicFramePr>
          <p:cNvPr id="11" name="Content Placeholder 9">
            <a:extLst>
              <a:ext uri="{FF2B5EF4-FFF2-40B4-BE49-F238E27FC236}">
                <a16:creationId xmlns:a16="http://schemas.microsoft.com/office/drawing/2014/main" id="{107A075C-6C53-47D9-1DB6-E543FA93355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21294408"/>
              </p:ext>
            </p:extLst>
          </p:nvPr>
        </p:nvGraphicFramePr>
        <p:xfrm>
          <a:off x="6172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95397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Change Over Time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35767020-04BD-56FA-F27D-A72ECF53DC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174291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3E22EE6-0D76-94B0-8C53-97744DF3F9F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41409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A7B561C-F775-4754-8FBD-8BD92E19B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GF/ITF Revenue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980CAE2-688C-43FB-9920-18F64C5CEA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B0C2B90-F0DC-4BC4-8A56-18A0395E1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Part 2</a:t>
            </a:r>
          </a:p>
        </p:txBody>
      </p:sp>
    </p:spTree>
    <p:extLst>
      <p:ext uri="{BB962C8B-B14F-4D97-AF65-F5344CB8AC3E}">
        <p14:creationId xmlns:p14="http://schemas.microsoft.com/office/powerpoint/2010/main" val="886994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GF/ITF/USF Revenue Estimates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6568A530-CAF6-6D4D-0F80-652D2360871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83338165"/>
              </p:ext>
            </p:extLst>
          </p:nvPr>
        </p:nvGraphicFramePr>
        <p:xfrm>
          <a:off x="838200" y="1825625"/>
          <a:ext cx="51816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6138">
                  <a:extLst>
                    <a:ext uri="{9D8B030D-6E8A-4147-A177-3AD203B41FA5}">
                      <a16:colId xmlns:a16="http://schemas.microsoft.com/office/drawing/2014/main" val="2956873113"/>
                    </a:ext>
                  </a:extLst>
                </a:gridCol>
                <a:gridCol w="1590541">
                  <a:extLst>
                    <a:ext uri="{9D8B030D-6E8A-4147-A177-3AD203B41FA5}">
                      <a16:colId xmlns:a16="http://schemas.microsoft.com/office/drawing/2014/main" val="3230193239"/>
                    </a:ext>
                  </a:extLst>
                </a:gridCol>
                <a:gridCol w="1434921">
                  <a:extLst>
                    <a:ext uri="{9D8B030D-6E8A-4147-A177-3AD203B41FA5}">
                      <a16:colId xmlns:a16="http://schemas.microsoft.com/office/drawing/2014/main" val="19600656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May 2026</a:t>
                      </a:r>
                    </a:p>
                    <a:p>
                      <a:r>
                        <a:rPr lang="en-US" dirty="0"/>
                        <a:t>(in Billions)*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FY26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FY27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163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General Fund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$4.0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$4.1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5202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Income Tax Fund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$7.6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$7.8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8940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$11.6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$11.9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71051"/>
                  </a:ext>
                </a:extLst>
              </a:tr>
            </a:tbl>
          </a:graphicData>
        </a:graphic>
      </p:graphicFrame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C2DEDF7-B35D-9FA4-B8F4-C405568337D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$184 million one-time and $362 million ongoing available in December after accounting for HR 1 (OBBBA) impacts</a:t>
            </a:r>
          </a:p>
          <a:p>
            <a:r>
              <a:rPr lang="en-US" dirty="0"/>
              <a:t>Base spending and set-asides brought available amounts to zero in December</a:t>
            </a:r>
          </a:p>
          <a:p>
            <a:r>
              <a:rPr lang="en-US" dirty="0"/>
              <a:t>February revenue rose $125 million one-time (1.1%) and $88 million ongoing (0.7%)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D98AEA-7B5A-24B3-18E8-BEF1CB4A5CF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157CBF-460E-689D-4FCC-03AAADCBF1A7}"/>
              </a:ext>
            </a:extLst>
          </p:cNvPr>
          <p:cNvSpPr txBox="1"/>
          <p:nvPr/>
        </p:nvSpPr>
        <p:spPr>
          <a:xfrm>
            <a:off x="766865" y="3813028"/>
            <a:ext cx="512161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*Not including: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$0.27 billion FY 2025 budget surplus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($0.003 billion) per year econ dev incentives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$0.36 billion FY 2026 and $0.51 billion FY 2027 beginning fund balances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$0.09 billion FY 2026 and $0.02 billion FY 2027 appropriated transfers</a:t>
            </a:r>
          </a:p>
        </p:txBody>
      </p:sp>
    </p:spTree>
    <p:extLst>
      <p:ext uri="{BB962C8B-B14F-4D97-AF65-F5344CB8AC3E}">
        <p14:creationId xmlns:p14="http://schemas.microsoft.com/office/powerpoint/2010/main" val="434799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5B170-D2D7-CC33-5BD1-04EBCEF7A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Reductions and Reallocations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D6327-5DE0-0ECF-E14B-1D5B8A009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($173.9 million) ongoing and ($125.0) million one-time in reductions and funding sweeps</a:t>
            </a:r>
          </a:p>
          <a:p>
            <a:r>
              <a:rPr lang="en-US" dirty="0"/>
              <a:t>($298.9 million) in combined offsets equal to 2.6 percent of the $11.5 billion FY 2027 base budget</a:t>
            </a:r>
          </a:p>
          <a:p>
            <a:r>
              <a:rPr lang="en-US" dirty="0"/>
              <a:t>Reductions by subcommittee ranged from 1.0 in Public Education to 16.5 percent in Economic and Community Development</a:t>
            </a:r>
          </a:p>
          <a:p>
            <a:r>
              <a:rPr lang="en-US" dirty="0"/>
              <a:t>All offsets were reallocated to other higher priority spending items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1BBB95-163A-B5ED-AED6-E760A21ED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90B0ACA-1C6D-02F9-1D7B-00FB4C89349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756695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2C592-D97D-D052-71D7-E52AB3A02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Major Tax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5A1BF-D8BA-5D8A-F25C-E93A8F98A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H.R. 1, </a:t>
            </a:r>
            <a:r>
              <a:rPr lang="en-US" b="1" dirty="0"/>
              <a:t>“One Big Beautiful Bill Act” </a:t>
            </a:r>
            <a:r>
              <a:rPr lang="en-US" dirty="0"/>
              <a:t>adjusted federal income tax provisions that impact Utah revenue. ($201.3 million) ongoing, ($313.8 m) one-time.</a:t>
            </a:r>
          </a:p>
          <a:p>
            <a:pPr>
              <a:lnSpc>
                <a:spcPct val="100000"/>
              </a:lnSpc>
            </a:pPr>
            <a:r>
              <a:rPr lang="en-US" dirty="0"/>
              <a:t>S.B. 60, </a:t>
            </a:r>
            <a:r>
              <a:rPr lang="en-US" b="1" dirty="0"/>
              <a:t>“Income Tax Rate Amendments” </a:t>
            </a:r>
            <a:r>
              <a:rPr lang="en-US" dirty="0"/>
              <a:t>reduced state income and corporate tax rates from 4.5 percent to 4.45 percent. ($101.0 million) ongoing, ($1.3 million) one-time in FY 2026 and ($22.0 million) one-time in FY 2027. </a:t>
            </a:r>
          </a:p>
          <a:p>
            <a:pPr>
              <a:lnSpc>
                <a:spcPct val="100000"/>
              </a:lnSpc>
            </a:pPr>
            <a:r>
              <a:rPr lang="en-US" dirty="0"/>
              <a:t>H.B. 190, </a:t>
            </a:r>
            <a:r>
              <a:rPr lang="en-US" b="1" dirty="0"/>
              <a:t>“Child Care Business Credit” </a:t>
            </a:r>
            <a:r>
              <a:rPr lang="en-US" dirty="0"/>
              <a:t>expanded tax credits to off-site childcare facilities and increased the amounts employers can claim. ($2.9 million) ongoing offset by $0.3 million one-time.</a:t>
            </a:r>
          </a:p>
          <a:p>
            <a:pPr>
              <a:lnSpc>
                <a:spcPct val="100000"/>
              </a:lnSpc>
            </a:pPr>
            <a:r>
              <a:rPr lang="en-US" dirty="0"/>
              <a:t>H.B. 290, </a:t>
            </a:r>
            <a:r>
              <a:rPr lang="en-US" b="1" dirty="0"/>
              <a:t>“Child Tax Credit Amendments” </a:t>
            </a:r>
            <a:r>
              <a:rPr lang="en-US" dirty="0"/>
              <a:t>expanded eligibility for the child tax credit by increasing income-based phase-out thresholds. ($7.1 million).</a:t>
            </a:r>
          </a:p>
          <a:p>
            <a:pPr>
              <a:lnSpc>
                <a:spcPct val="100000"/>
              </a:lnSpc>
            </a:pPr>
            <a:r>
              <a:rPr lang="en-US" dirty="0"/>
              <a:t>H.B. 337, </a:t>
            </a:r>
            <a:r>
              <a:rPr lang="en-US" b="1" dirty="0"/>
              <a:t>“Nicotine Product Tax Amendments” </a:t>
            </a:r>
            <a:r>
              <a:rPr lang="en-US" dirty="0"/>
              <a:t>increased taxes on cigarettes &amp; other nicotine products. $17.1 million </a:t>
            </a:r>
            <a:r>
              <a:rPr lang="en-US" dirty="0" err="1"/>
              <a:t>ongong</a:t>
            </a:r>
            <a:r>
              <a:rPr lang="en-US" dirty="0"/>
              <a:t> offset by ($1.0 million) one-time.</a:t>
            </a:r>
          </a:p>
          <a:p>
            <a:pPr>
              <a:lnSpc>
                <a:spcPct val="100000"/>
              </a:lnSpc>
            </a:pPr>
            <a:r>
              <a:rPr lang="en-US" dirty="0"/>
              <a:t>H.B. 575, </a:t>
            </a:r>
            <a:r>
              <a:rPr lang="en-US" b="1" dirty="0"/>
              <a:t>“Fuel Tax and Supply Amendments” </a:t>
            </a:r>
            <a:r>
              <a:rPr lang="en-US" dirty="0"/>
              <a:t>reduced the state gas tax by 6 cents per gallon for six months. ($40.08 million) one-time.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7302F-F753-3503-483B-4317B11D7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A00F9-7BF8-4B40-8EA6-CB589B54B5A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26CF778-0739-781C-E23B-944C44C353D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083677" y="6411766"/>
            <a:ext cx="9452351" cy="284595"/>
          </a:xfrm>
        </p:spPr>
        <p:txBody>
          <a:bodyPr/>
          <a:lstStyle/>
          <a:p>
            <a:r>
              <a:rPr lang="en-US" dirty="0"/>
              <a:t>Utah’s 2027 Budget | Utah State Legislature</a:t>
            </a:r>
          </a:p>
        </p:txBody>
      </p:sp>
    </p:spTree>
    <p:extLst>
      <p:ext uri="{BB962C8B-B14F-4D97-AF65-F5344CB8AC3E}">
        <p14:creationId xmlns:p14="http://schemas.microsoft.com/office/powerpoint/2010/main" val="1467448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EG">
      <a:dk1>
        <a:srgbClr val="3A3A3A"/>
      </a:dk1>
      <a:lt1>
        <a:sysClr val="window" lastClr="FFFFFF"/>
      </a:lt1>
      <a:dk2>
        <a:srgbClr val="B89961"/>
      </a:dk2>
      <a:lt2>
        <a:srgbClr val="D7C2A1"/>
      </a:lt2>
      <a:accent1>
        <a:srgbClr val="9A7B45"/>
      </a:accent1>
      <a:accent2>
        <a:srgbClr val="00315E"/>
      </a:accent2>
      <a:accent3>
        <a:srgbClr val="642451"/>
      </a:accent3>
      <a:accent4>
        <a:srgbClr val="1D5329"/>
      </a:accent4>
      <a:accent5>
        <a:srgbClr val="85251A"/>
      </a:accent5>
      <a:accent6>
        <a:srgbClr val="604D2B"/>
      </a:accent6>
      <a:hlink>
        <a:srgbClr val="184477"/>
      </a:hlink>
      <a:folHlink>
        <a:srgbClr val="954F72"/>
      </a:folHlink>
    </a:clrScheme>
    <a:fontScheme name="Legislature">
      <a:majorFont>
        <a:latin typeface="Georgia"/>
        <a:ea typeface=""/>
        <a:cs typeface=""/>
      </a:majorFont>
      <a:minorFont>
        <a:latin typeface="Tahom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leg.potx" id="{CE2AF2B1-80BC-4B15-8FB7-56308B3CD328}" vid="{68957DEB-6F3A-4BFD-A29D-42944E87C2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c2a7580-e1bf-4e00-b6d4-ae9fe78857fe">
      <Terms xmlns="http://schemas.microsoft.com/office/infopath/2007/PartnerControls"/>
    </lcf76f155ced4ddcb4097134ff3c332f>
    <TaxCatchAll xmlns="7f156db9-04b2-421b-b618-21ee01a6bed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BB0521A34E7A47AFA51468A039F08A" ma:contentTypeVersion="15" ma:contentTypeDescription="Create a new document." ma:contentTypeScope="" ma:versionID="322d1246d32615acd38521ea3d91a158">
  <xsd:schema xmlns:xsd="http://www.w3.org/2001/XMLSchema" xmlns:xs="http://www.w3.org/2001/XMLSchema" xmlns:p="http://schemas.microsoft.com/office/2006/metadata/properties" xmlns:ns2="1c2a7580-e1bf-4e00-b6d4-ae9fe78857fe" xmlns:ns3="7f156db9-04b2-421b-b618-21ee01a6bedf" targetNamespace="http://schemas.microsoft.com/office/2006/metadata/properties" ma:root="true" ma:fieldsID="340a593917dda7a68489eb92e4f11970" ns2:_="" ns3:_="">
    <xsd:import namespace="1c2a7580-e1bf-4e00-b6d4-ae9fe78857fe"/>
    <xsd:import namespace="7f156db9-04b2-421b-b618-21ee01a6be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2a7580-e1bf-4e00-b6d4-ae9fe78857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694f9a98-f8a5-417a-8c19-7cfe68c54f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156db9-04b2-421b-b618-21ee01a6bed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3d77b8a-1fbb-4feb-95a0-533aa567e9d1}" ma:internalName="TaxCatchAll" ma:showField="CatchAllData" ma:web="7f156db9-04b2-421b-b618-21ee01a6be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3C260D5-028A-4523-B7FD-2F680989FDEF}">
  <ds:schemaRefs>
    <ds:schemaRef ds:uri="http://purl.org/dc/dcmitype/"/>
    <ds:schemaRef ds:uri="7f156db9-04b2-421b-b618-21ee01a6bedf"/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1c2a7580-e1bf-4e00-b6d4-ae9fe78857fe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4AA924A-4199-458C-A3AC-D4840BC774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c2a7580-e1bf-4e00-b6d4-ae9fe78857fe"/>
    <ds:schemaRef ds:uri="7f156db9-04b2-421b-b618-21ee01a6be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DD992E0-9E75-4A35-AAA3-43AA4091C4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Slide-Deck-Template_LEG</Template>
  <TotalTime>2140</TotalTime>
  <Words>2326</Words>
  <Application>Microsoft Office PowerPoint</Application>
  <PresentationFormat>Widescreen</PresentationFormat>
  <Paragraphs>265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Arial</vt:lpstr>
      <vt:lpstr>Calibri</vt:lpstr>
      <vt:lpstr>Georgia</vt:lpstr>
      <vt:lpstr>Roboto Slab Light</vt:lpstr>
      <vt:lpstr>Tahoma</vt:lpstr>
      <vt:lpstr>Office Theme</vt:lpstr>
      <vt:lpstr>Utah’s Budget, FY 2026-2027</vt:lpstr>
      <vt:lpstr>Utah’s Budget, FY 2026-2027</vt:lpstr>
      <vt:lpstr>All Sources - $31.6 Billion (-0.2% Y0Y)</vt:lpstr>
      <vt:lpstr>Discretionary - $12.4 Billion (+2.3% YoY)</vt:lpstr>
      <vt:lpstr>Budget Change Over Time</vt:lpstr>
      <vt:lpstr>GF/ITF Revenue</vt:lpstr>
      <vt:lpstr>GF/ITF/USF Revenue Estimates</vt:lpstr>
      <vt:lpstr>Reductions and Reallocations</vt:lpstr>
      <vt:lpstr>Major Tax Changes</vt:lpstr>
      <vt:lpstr>GF/ITF Funding Highlights</vt:lpstr>
      <vt:lpstr>Law and Order</vt:lpstr>
      <vt:lpstr>Water</vt:lpstr>
      <vt:lpstr>Education</vt:lpstr>
      <vt:lpstr>Buildings and Roads</vt:lpstr>
      <vt:lpstr>Housing and Homelessness</vt:lpstr>
      <vt:lpstr>Health and Safety-net Services</vt:lpstr>
      <vt:lpstr>Economic Development</vt:lpstr>
      <vt:lpstr>Long-term Fiscal Health</vt:lpstr>
      <vt:lpstr>#1 State for Fiscal Stability</vt:lpstr>
      <vt:lpstr>PowerPoint Presentation</vt:lpstr>
      <vt:lpstr>Budget Process/Policy</vt:lpstr>
      <vt:lpstr>HB 15 Medicaid Amendments</vt:lpstr>
      <vt:lpstr>HB 20 Correctional Facility Capacity</vt:lpstr>
      <vt:lpstr>HB 249 Federal Funds Modifications</vt:lpstr>
      <vt:lpstr>HB 318 Agency Fee Amendments</vt:lpstr>
      <vt:lpstr>HB 342 Federal Grant Process </vt:lpstr>
      <vt:lpstr>HB 513 Attorney General Funding</vt:lpstr>
      <vt:lpstr>HB 545 Budgetary Modifications</vt:lpstr>
      <vt:lpstr>SB 151 Public Safety Funding</vt:lpstr>
      <vt:lpstr>SB 216 Higher Ed Perf &amp; Enroll Funding</vt:lpstr>
      <vt:lpstr>SB 229 State Employee Benefits</vt:lpstr>
      <vt:lpstr>SB 288 Medicaid Provider Amendments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Jonathan Ball</dc:creator>
  <cp:lastModifiedBy>Steven Allred</cp:lastModifiedBy>
  <cp:revision>29</cp:revision>
  <cp:lastPrinted>2026-05-19T13:10:49Z</cp:lastPrinted>
  <dcterms:created xsi:type="dcterms:W3CDTF">2023-05-09T22:50:05Z</dcterms:created>
  <dcterms:modified xsi:type="dcterms:W3CDTF">2026-05-19T13:11:51Z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0x01010006BB0521A34E7A47AFA51468A039F08A</vt:lpwstr>
  </property>
</Properties>
</file>